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95" r:id="rId3"/>
    <p:sldId id="257" r:id="rId4"/>
    <p:sldId id="283" r:id="rId5"/>
    <p:sldId id="258" r:id="rId6"/>
    <p:sldId id="272" r:id="rId7"/>
    <p:sldId id="270" r:id="rId8"/>
    <p:sldId id="282" r:id="rId9"/>
    <p:sldId id="259" r:id="rId10"/>
    <p:sldId id="260" r:id="rId11"/>
    <p:sldId id="281" r:id="rId12"/>
    <p:sldId id="273" r:id="rId13"/>
    <p:sldId id="274" r:id="rId14"/>
    <p:sldId id="275" r:id="rId15"/>
    <p:sldId id="284" r:id="rId16"/>
    <p:sldId id="285" r:id="rId17"/>
    <p:sldId id="286" r:id="rId18"/>
    <p:sldId id="292" r:id="rId19"/>
    <p:sldId id="287" r:id="rId20"/>
    <p:sldId id="288" r:id="rId21"/>
    <p:sldId id="291" r:id="rId22"/>
    <p:sldId id="289" r:id="rId23"/>
    <p:sldId id="290" r:id="rId24"/>
    <p:sldId id="293" r:id="rId25"/>
    <p:sldId id="276" r:id="rId26"/>
    <p:sldId id="262" r:id="rId27"/>
    <p:sldId id="271" r:id="rId28"/>
    <p:sldId id="278" r:id="rId29"/>
    <p:sldId id="279" r:id="rId30"/>
    <p:sldId id="280" r:id="rId31"/>
    <p:sldId id="296" r:id="rId32"/>
    <p:sldId id="263" r:id="rId33"/>
    <p:sldId id="264"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33"/>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2.png>
</file>

<file path=ppt/media/image3.jpg>
</file>

<file path=ppt/media/image4.jpg>
</file>

<file path=ppt/media/image5.jpe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A0B2F3-AE1E-4708-BF11-0121A2E4FFF8}" type="datetimeFigureOut">
              <a:rPr lang="en-IN" smtClean="0"/>
              <a:t>01-06-2023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0E4236-A03E-4D3F-A96D-0A5275B9DE8F}"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0578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A0B2F3-AE1E-4708-BF11-0121A2E4FFF8}" type="datetimeFigureOut">
              <a:rPr lang="en-IN" smtClean="0"/>
              <a:t>01-06-2023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3146288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A0B2F3-AE1E-4708-BF11-0121A2E4FFF8}" type="datetimeFigureOut">
              <a:rPr lang="en-IN" smtClean="0"/>
              <a:t>01-06-2023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3695677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A0B2F3-AE1E-4708-BF11-0121A2E4FFF8}" type="datetimeFigureOut">
              <a:rPr lang="en-IN" smtClean="0"/>
              <a:t>01-06-2023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1286615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A0B2F3-AE1E-4708-BF11-0121A2E4FFF8}" type="datetimeFigureOut">
              <a:rPr lang="en-IN" smtClean="0"/>
              <a:t>01-06-2023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0E4236-A03E-4D3F-A96D-0A5275B9DE8F}"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054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6A0B2F3-AE1E-4708-BF11-0121A2E4FFF8}" type="datetimeFigureOut">
              <a:rPr lang="en-IN" smtClean="0"/>
              <a:t>01-06-2023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523434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A0B2F3-AE1E-4708-BF11-0121A2E4FFF8}" type="datetimeFigureOut">
              <a:rPr lang="en-IN" smtClean="0"/>
              <a:t>01-06-2023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1579383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A0B2F3-AE1E-4708-BF11-0121A2E4FFF8}" type="datetimeFigureOut">
              <a:rPr lang="en-IN" smtClean="0"/>
              <a:t>01-06-2023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30646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A0B2F3-AE1E-4708-BF11-0121A2E4FFF8}" type="datetimeFigureOut">
              <a:rPr lang="en-IN" smtClean="0"/>
              <a:t>01-06-2023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3572762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6A0B2F3-AE1E-4708-BF11-0121A2E4FFF8}" type="datetimeFigureOut">
              <a:rPr lang="en-IN" smtClean="0"/>
              <a:t>01-06-2023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C0E4236-A03E-4D3F-A96D-0A5275B9DE8F}" type="slidenum">
              <a:rPr lang="en-IN" smtClean="0"/>
              <a:t>‹#›</a:t>
            </a:fld>
            <a:endParaRPr lang="en-IN"/>
          </a:p>
        </p:txBody>
      </p:sp>
    </p:spTree>
    <p:extLst>
      <p:ext uri="{BB962C8B-B14F-4D97-AF65-F5344CB8AC3E}">
        <p14:creationId xmlns:p14="http://schemas.microsoft.com/office/powerpoint/2010/main" val="3265613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A0B2F3-AE1E-4708-BF11-0121A2E4FFF8}" type="datetimeFigureOut">
              <a:rPr lang="en-IN" smtClean="0"/>
              <a:t>01-06-2023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0E4236-A03E-4D3F-A96D-0A5275B9DE8F}" type="slidenum">
              <a:rPr lang="en-IN" smtClean="0"/>
              <a:t>‹#›</a:t>
            </a:fld>
            <a:endParaRPr lang="en-IN"/>
          </a:p>
        </p:txBody>
      </p:sp>
    </p:spTree>
    <p:extLst>
      <p:ext uri="{BB962C8B-B14F-4D97-AF65-F5344CB8AC3E}">
        <p14:creationId xmlns:p14="http://schemas.microsoft.com/office/powerpoint/2010/main" val="361735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6A0B2F3-AE1E-4708-BF11-0121A2E4FFF8}" type="datetimeFigureOut">
              <a:rPr lang="en-IN" smtClean="0"/>
              <a:t>01-06-2023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C0E4236-A03E-4D3F-A96D-0A5275B9DE8F}"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470287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4EB5E23-CFE2-BC59-8837-C67DDB890EB1}"/>
              </a:ext>
            </a:extLst>
          </p:cNvPr>
          <p:cNvSpPr txBox="1"/>
          <p:nvPr/>
        </p:nvSpPr>
        <p:spPr>
          <a:xfrm>
            <a:off x="0" y="1580783"/>
            <a:ext cx="12192000" cy="4806444"/>
          </a:xfrm>
          <a:prstGeom prst="rect">
            <a:avLst/>
          </a:prstGeom>
          <a:noFill/>
        </p:spPr>
        <p:txBody>
          <a:bodyPr wrap="square">
            <a:spAutoFit/>
          </a:bodyPr>
          <a:lstStyle/>
          <a:p>
            <a:pPr algn="ctr"/>
            <a:endParaRPr lang="en-IN" b="1" dirty="0"/>
          </a:p>
          <a:p>
            <a:pPr algn="ctr"/>
            <a:r>
              <a:rPr lang="en-IN" sz="2400" b="1" dirty="0"/>
              <a:t>Vidya </a:t>
            </a:r>
            <a:r>
              <a:rPr lang="en-IN" sz="2400" b="1" dirty="0" err="1"/>
              <a:t>Pratishthan’s</a:t>
            </a:r>
            <a:r>
              <a:rPr lang="en-IN" sz="2400" b="1" dirty="0"/>
              <a:t> </a:t>
            </a:r>
            <a:r>
              <a:rPr lang="en-IN" sz="2400" b="1" dirty="0" err="1"/>
              <a:t>Kamalnayan</a:t>
            </a:r>
            <a:r>
              <a:rPr lang="en-IN" sz="2400" b="1" dirty="0"/>
              <a:t> Bajaj Institute of Engineering and Technology, </a:t>
            </a:r>
          </a:p>
          <a:p>
            <a:pPr algn="ctr"/>
            <a:r>
              <a:rPr lang="en-IN" sz="2400" b="1" dirty="0"/>
              <a:t>Baramati-413133 </a:t>
            </a:r>
            <a:endParaRPr lang="en-US" sz="2400" b="1" dirty="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IN" sz="2000" i="1" u="none" strike="noStrike" kern="1200" cap="none" spc="0" normalizeH="0" baseline="0" noProof="0" dirty="0">
                <a:ln>
                  <a:noFill/>
                </a:ln>
                <a:solidFill>
                  <a:prstClr val="black"/>
                </a:solidFill>
                <a:effectLst/>
                <a:uLnTx/>
                <a:uFillTx/>
              </a:rPr>
              <a:t>Department of INFORMATION TECHNOLOGY Engineering</a:t>
            </a:r>
          </a:p>
          <a:p>
            <a:pPr algn="ctr"/>
            <a:r>
              <a:rPr lang="en-US" dirty="0"/>
              <a:t>	</a:t>
            </a:r>
          </a:p>
          <a:p>
            <a:pPr algn="ctr"/>
            <a:endParaRPr lang="en-US" dirty="0"/>
          </a:p>
          <a:p>
            <a:pPr algn="ctr"/>
            <a:r>
              <a:rPr lang="en-US" dirty="0"/>
              <a:t>PROJECT TITLE:</a:t>
            </a:r>
          </a:p>
          <a:p>
            <a:pPr algn="ctr"/>
            <a:r>
              <a:rPr lang="en-US" sz="2400" b="1" dirty="0"/>
              <a:t>Common Skin Disease Diagnosis and Prediction	</a:t>
            </a:r>
          </a:p>
          <a:p>
            <a:pPr algn="ctr"/>
            <a:endParaRPr lang="en-US" dirty="0"/>
          </a:p>
          <a:p>
            <a:pPr algn="ctr"/>
            <a:r>
              <a:rPr lang="en-US" b="1" dirty="0"/>
              <a:t>Group no. :- 15</a:t>
            </a:r>
          </a:p>
          <a:p>
            <a:pPr algn="ctr"/>
            <a:r>
              <a:rPr lang="en-US" sz="1600" dirty="0"/>
              <a:t>RUCHIKA KIRAN GAIKWAD (2243022)</a:t>
            </a:r>
          </a:p>
          <a:p>
            <a:pPr algn="ctr"/>
            <a:r>
              <a:rPr lang="en-US" sz="1600" dirty="0"/>
              <a:t>          SAMRUDDHI MAHESH GAIKWAD(2243020)</a:t>
            </a:r>
          </a:p>
          <a:p>
            <a:pPr algn="ctr"/>
            <a:r>
              <a:rPr lang="en-US" sz="1600" dirty="0"/>
              <a:t>ATHARVA PRAVIN GAURAV(2243059)</a:t>
            </a:r>
          </a:p>
          <a:p>
            <a:pPr algn="ctr"/>
            <a:r>
              <a:rPr lang="en-US" sz="1600" dirty="0"/>
              <a:t>DEEP RAJESH KHADKE(2243025)</a:t>
            </a:r>
          </a:p>
          <a:p>
            <a:pPr algn="ctr"/>
            <a:endParaRPr lang="en-US" dirty="0"/>
          </a:p>
          <a:p>
            <a:pPr algn="ctr"/>
            <a:r>
              <a:rPr lang="en-IN" dirty="0"/>
              <a:t>Guide: Mr. R. Panchal</a:t>
            </a:r>
          </a:p>
        </p:txBody>
      </p:sp>
      <p:pic>
        <p:nvPicPr>
          <p:cNvPr id="6" name="Picture 5">
            <a:extLst>
              <a:ext uri="{FF2B5EF4-FFF2-40B4-BE49-F238E27FC236}">
                <a16:creationId xmlns:a16="http://schemas.microsoft.com/office/drawing/2014/main" id="{C678E37B-A811-EF1C-B3C4-D8D016D915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7115" y="316759"/>
            <a:ext cx="1283369" cy="1371600"/>
          </a:xfrm>
          <a:prstGeom prst="rect">
            <a:avLst/>
          </a:prstGeom>
        </p:spPr>
      </p:pic>
    </p:spTree>
    <p:extLst>
      <p:ext uri="{BB962C8B-B14F-4D97-AF65-F5344CB8AC3E}">
        <p14:creationId xmlns:p14="http://schemas.microsoft.com/office/powerpoint/2010/main" val="1593863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057F7-C534-8107-A7E0-A9ADF08AD7FE}"/>
              </a:ext>
            </a:extLst>
          </p:cNvPr>
          <p:cNvSpPr>
            <a:spLocks noGrp="1"/>
          </p:cNvSpPr>
          <p:nvPr>
            <p:ph type="title"/>
          </p:nvPr>
        </p:nvSpPr>
        <p:spPr/>
        <p:txBody>
          <a:bodyPr>
            <a:normAutofit/>
          </a:bodyPr>
          <a:lstStyle/>
          <a:p>
            <a:r>
              <a:rPr lang="en-US" sz="4000" b="1" dirty="0">
                <a:latin typeface="+mn-lt"/>
              </a:rPr>
              <a:t>System Architecture</a:t>
            </a:r>
            <a:endParaRPr lang="en-IN" sz="4000" b="1" dirty="0">
              <a:latin typeface="+mn-lt"/>
            </a:endParaRPr>
          </a:p>
        </p:txBody>
      </p:sp>
      <p:pic>
        <p:nvPicPr>
          <p:cNvPr id="4" name="Picture 3">
            <a:extLst>
              <a:ext uri="{FF2B5EF4-FFF2-40B4-BE49-F238E27FC236}">
                <a16:creationId xmlns:a16="http://schemas.microsoft.com/office/drawing/2014/main" id="{02402455-005D-2247-1F67-F576ADC9BE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0870" y="1844937"/>
            <a:ext cx="7924801" cy="4457701"/>
          </a:xfrm>
          <a:prstGeom prst="rect">
            <a:avLst/>
          </a:prstGeom>
        </p:spPr>
      </p:pic>
    </p:spTree>
    <p:extLst>
      <p:ext uri="{BB962C8B-B14F-4D97-AF65-F5344CB8AC3E}">
        <p14:creationId xmlns:p14="http://schemas.microsoft.com/office/powerpoint/2010/main" val="766163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18B90-FA39-AD38-2FAC-1F77A934E072}"/>
              </a:ext>
            </a:extLst>
          </p:cNvPr>
          <p:cNvSpPr>
            <a:spLocks noGrp="1"/>
          </p:cNvSpPr>
          <p:nvPr>
            <p:ph type="title"/>
          </p:nvPr>
        </p:nvSpPr>
        <p:spPr>
          <a:xfrm>
            <a:off x="289249" y="429208"/>
            <a:ext cx="4879910" cy="1177524"/>
          </a:xfrm>
        </p:spPr>
        <p:txBody>
          <a:bodyPr>
            <a:normAutofit/>
          </a:bodyPr>
          <a:lstStyle/>
          <a:p>
            <a:r>
              <a:rPr lang="en-US" sz="4000" b="1" dirty="0">
                <a:latin typeface="+mn-lt"/>
              </a:rPr>
              <a:t>Data Flow Diagram</a:t>
            </a:r>
            <a:endParaRPr lang="en-IN" sz="4000" b="1" dirty="0">
              <a:latin typeface="+mn-lt"/>
            </a:endParaRPr>
          </a:p>
        </p:txBody>
      </p:sp>
      <p:sp>
        <p:nvSpPr>
          <p:cNvPr id="4" name="Rectangle 3">
            <a:extLst>
              <a:ext uri="{FF2B5EF4-FFF2-40B4-BE49-F238E27FC236}">
                <a16:creationId xmlns:a16="http://schemas.microsoft.com/office/drawing/2014/main" id="{D5B086B4-D246-6BF5-B566-E952D9B17B6C}"/>
              </a:ext>
            </a:extLst>
          </p:cNvPr>
          <p:cNvSpPr/>
          <p:nvPr/>
        </p:nvSpPr>
        <p:spPr>
          <a:xfrm>
            <a:off x="537881" y="2704681"/>
            <a:ext cx="2456329"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Collection of Data</a:t>
            </a:r>
            <a:endParaRPr lang="en-IN" dirty="0"/>
          </a:p>
        </p:txBody>
      </p:sp>
      <p:sp>
        <p:nvSpPr>
          <p:cNvPr id="5" name="Rectangle 4">
            <a:extLst>
              <a:ext uri="{FF2B5EF4-FFF2-40B4-BE49-F238E27FC236}">
                <a16:creationId xmlns:a16="http://schemas.microsoft.com/office/drawing/2014/main" id="{4AB12F8F-0FD9-E94B-C267-1442A0CFFCEA}"/>
              </a:ext>
            </a:extLst>
          </p:cNvPr>
          <p:cNvSpPr/>
          <p:nvPr/>
        </p:nvSpPr>
        <p:spPr>
          <a:xfrm>
            <a:off x="528911" y="3502474"/>
            <a:ext cx="2456329"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Defining Architecture</a:t>
            </a:r>
            <a:endParaRPr lang="en-IN" dirty="0"/>
          </a:p>
        </p:txBody>
      </p:sp>
      <p:sp>
        <p:nvSpPr>
          <p:cNvPr id="6" name="Rectangle 5">
            <a:extLst>
              <a:ext uri="{FF2B5EF4-FFF2-40B4-BE49-F238E27FC236}">
                <a16:creationId xmlns:a16="http://schemas.microsoft.com/office/drawing/2014/main" id="{E658DF95-5727-1518-24C1-66EF9BEE49D4}"/>
              </a:ext>
            </a:extLst>
          </p:cNvPr>
          <p:cNvSpPr/>
          <p:nvPr/>
        </p:nvSpPr>
        <p:spPr>
          <a:xfrm>
            <a:off x="537880" y="4300267"/>
            <a:ext cx="3110754"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Using algorithms by adding layers to predict skin disease</a:t>
            </a:r>
            <a:endParaRPr lang="en-IN" dirty="0"/>
          </a:p>
        </p:txBody>
      </p:sp>
      <p:sp>
        <p:nvSpPr>
          <p:cNvPr id="7" name="Rectangle 6">
            <a:extLst>
              <a:ext uri="{FF2B5EF4-FFF2-40B4-BE49-F238E27FC236}">
                <a16:creationId xmlns:a16="http://schemas.microsoft.com/office/drawing/2014/main" id="{DCAEE840-0ECE-023B-E0BA-0E581331897D}"/>
              </a:ext>
            </a:extLst>
          </p:cNvPr>
          <p:cNvSpPr/>
          <p:nvPr/>
        </p:nvSpPr>
        <p:spPr>
          <a:xfrm>
            <a:off x="537880" y="5114443"/>
            <a:ext cx="3110754"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Data Division- train(80%) and test(20%)</a:t>
            </a:r>
            <a:endParaRPr lang="en-IN" dirty="0"/>
          </a:p>
        </p:txBody>
      </p:sp>
      <p:sp>
        <p:nvSpPr>
          <p:cNvPr id="8" name="Rectangle 7">
            <a:extLst>
              <a:ext uri="{FF2B5EF4-FFF2-40B4-BE49-F238E27FC236}">
                <a16:creationId xmlns:a16="http://schemas.microsoft.com/office/drawing/2014/main" id="{830411A0-DBBB-0ABE-5019-3AE281691B31}"/>
              </a:ext>
            </a:extLst>
          </p:cNvPr>
          <p:cNvSpPr/>
          <p:nvPr/>
        </p:nvSpPr>
        <p:spPr>
          <a:xfrm>
            <a:off x="4737845" y="4109282"/>
            <a:ext cx="2456329"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Testing</a:t>
            </a:r>
            <a:endParaRPr lang="en-IN" dirty="0"/>
          </a:p>
        </p:txBody>
      </p:sp>
      <p:sp>
        <p:nvSpPr>
          <p:cNvPr id="11" name="Diamond 10">
            <a:extLst>
              <a:ext uri="{FF2B5EF4-FFF2-40B4-BE49-F238E27FC236}">
                <a16:creationId xmlns:a16="http://schemas.microsoft.com/office/drawing/2014/main" id="{EA312667-1270-21AA-E389-89EBE670411E}"/>
              </a:ext>
            </a:extLst>
          </p:cNvPr>
          <p:cNvSpPr/>
          <p:nvPr/>
        </p:nvSpPr>
        <p:spPr>
          <a:xfrm>
            <a:off x="4637636" y="2361739"/>
            <a:ext cx="2456329" cy="1395585"/>
          </a:xfrm>
          <a:prstGeom prst="diamond">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Achieve</a:t>
            </a:r>
          </a:p>
          <a:p>
            <a:pPr algn="ctr"/>
            <a:r>
              <a:rPr lang="en-US" dirty="0"/>
              <a:t>Highest </a:t>
            </a:r>
          </a:p>
          <a:p>
            <a:pPr algn="ctr"/>
            <a:r>
              <a:rPr lang="en-US" dirty="0"/>
              <a:t>Accuracy</a:t>
            </a:r>
            <a:endParaRPr lang="en-IN" dirty="0"/>
          </a:p>
        </p:txBody>
      </p:sp>
      <p:sp>
        <p:nvSpPr>
          <p:cNvPr id="14" name="Rectangle 13">
            <a:extLst>
              <a:ext uri="{FF2B5EF4-FFF2-40B4-BE49-F238E27FC236}">
                <a16:creationId xmlns:a16="http://schemas.microsoft.com/office/drawing/2014/main" id="{AC940212-434D-F292-9AAC-82A975D5CEE6}"/>
              </a:ext>
            </a:extLst>
          </p:cNvPr>
          <p:cNvSpPr/>
          <p:nvPr/>
        </p:nvSpPr>
        <p:spPr>
          <a:xfrm>
            <a:off x="7996515" y="2727666"/>
            <a:ext cx="2456329"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Final Results</a:t>
            </a:r>
            <a:endParaRPr lang="en-IN" dirty="0"/>
          </a:p>
        </p:txBody>
      </p:sp>
      <p:sp>
        <p:nvSpPr>
          <p:cNvPr id="15" name="Oval 14">
            <a:extLst>
              <a:ext uri="{FF2B5EF4-FFF2-40B4-BE49-F238E27FC236}">
                <a16:creationId xmlns:a16="http://schemas.microsoft.com/office/drawing/2014/main" id="{24BC7FD8-4462-ADBC-D533-CC675C70C27C}"/>
              </a:ext>
            </a:extLst>
          </p:cNvPr>
          <p:cNvSpPr/>
          <p:nvPr/>
        </p:nvSpPr>
        <p:spPr>
          <a:xfrm>
            <a:off x="775445" y="1949978"/>
            <a:ext cx="1981200" cy="480202"/>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Start</a:t>
            </a:r>
            <a:endParaRPr lang="en-IN" dirty="0"/>
          </a:p>
        </p:txBody>
      </p:sp>
      <p:sp>
        <p:nvSpPr>
          <p:cNvPr id="16" name="Oval 15">
            <a:extLst>
              <a:ext uri="{FF2B5EF4-FFF2-40B4-BE49-F238E27FC236}">
                <a16:creationId xmlns:a16="http://schemas.microsoft.com/office/drawing/2014/main" id="{F4BE425D-3971-97BE-A1B5-869CE56CAA9F}"/>
              </a:ext>
            </a:extLst>
          </p:cNvPr>
          <p:cNvSpPr/>
          <p:nvPr/>
        </p:nvSpPr>
        <p:spPr>
          <a:xfrm>
            <a:off x="8517756" y="3845212"/>
            <a:ext cx="1585468" cy="52814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Stop</a:t>
            </a:r>
            <a:endParaRPr lang="en-IN" dirty="0"/>
          </a:p>
        </p:txBody>
      </p:sp>
      <p:sp>
        <p:nvSpPr>
          <p:cNvPr id="17" name="Rectangle 16">
            <a:extLst>
              <a:ext uri="{FF2B5EF4-FFF2-40B4-BE49-F238E27FC236}">
                <a16:creationId xmlns:a16="http://schemas.microsoft.com/office/drawing/2014/main" id="{4AB2AC33-8F25-DB47-D726-E77766672E5B}"/>
              </a:ext>
            </a:extLst>
          </p:cNvPr>
          <p:cNvSpPr/>
          <p:nvPr/>
        </p:nvSpPr>
        <p:spPr>
          <a:xfrm>
            <a:off x="4737845" y="5110039"/>
            <a:ext cx="2456329" cy="63649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Training Model</a:t>
            </a:r>
            <a:endParaRPr lang="en-IN" dirty="0"/>
          </a:p>
        </p:txBody>
      </p:sp>
      <p:cxnSp>
        <p:nvCxnSpPr>
          <p:cNvPr id="19" name="Straight Arrow Connector 18">
            <a:extLst>
              <a:ext uri="{FF2B5EF4-FFF2-40B4-BE49-F238E27FC236}">
                <a16:creationId xmlns:a16="http://schemas.microsoft.com/office/drawing/2014/main" id="{E1DF0CE1-F880-23C3-331C-8E32C8C8FAD8}"/>
              </a:ext>
            </a:extLst>
          </p:cNvPr>
          <p:cNvCxnSpPr>
            <a:cxnSpLocks/>
          </p:cNvCxnSpPr>
          <p:nvPr/>
        </p:nvCxnSpPr>
        <p:spPr>
          <a:xfrm>
            <a:off x="1734065" y="2430180"/>
            <a:ext cx="0" cy="26717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E5072430-90B6-4ACD-BF1A-F77C46A19A04}"/>
              </a:ext>
            </a:extLst>
          </p:cNvPr>
          <p:cNvCxnSpPr>
            <a:cxnSpLocks/>
          </p:cNvCxnSpPr>
          <p:nvPr/>
        </p:nvCxnSpPr>
        <p:spPr>
          <a:xfrm>
            <a:off x="1751239" y="3341175"/>
            <a:ext cx="5836" cy="1612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Straight Arrow Connector 25">
            <a:extLst>
              <a:ext uri="{FF2B5EF4-FFF2-40B4-BE49-F238E27FC236}">
                <a16:creationId xmlns:a16="http://schemas.microsoft.com/office/drawing/2014/main" id="{C33A857D-1ABA-BE86-ED3A-8E63C519C16F}"/>
              </a:ext>
            </a:extLst>
          </p:cNvPr>
          <p:cNvCxnSpPr>
            <a:cxnSpLocks/>
          </p:cNvCxnSpPr>
          <p:nvPr/>
        </p:nvCxnSpPr>
        <p:spPr>
          <a:xfrm>
            <a:off x="1700439" y="4138968"/>
            <a:ext cx="5836" cy="1612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a:extLst>
              <a:ext uri="{FF2B5EF4-FFF2-40B4-BE49-F238E27FC236}">
                <a16:creationId xmlns:a16="http://schemas.microsoft.com/office/drawing/2014/main" id="{7D226687-2C08-D948-DFA9-B70B5E4D307B}"/>
              </a:ext>
            </a:extLst>
          </p:cNvPr>
          <p:cNvCxnSpPr>
            <a:cxnSpLocks/>
          </p:cNvCxnSpPr>
          <p:nvPr/>
        </p:nvCxnSpPr>
        <p:spPr>
          <a:xfrm>
            <a:off x="1766045" y="4951460"/>
            <a:ext cx="5836" cy="1612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8" name="Straight Arrow Connector 27">
            <a:extLst>
              <a:ext uri="{FF2B5EF4-FFF2-40B4-BE49-F238E27FC236}">
                <a16:creationId xmlns:a16="http://schemas.microsoft.com/office/drawing/2014/main" id="{F46FCAF4-5B02-5D63-A21D-73CF1AAA313B}"/>
              </a:ext>
            </a:extLst>
          </p:cNvPr>
          <p:cNvCxnSpPr>
            <a:cxnSpLocks/>
            <a:endCxn id="17" idx="1"/>
          </p:cNvCxnSpPr>
          <p:nvPr/>
        </p:nvCxnSpPr>
        <p:spPr>
          <a:xfrm flipV="1">
            <a:off x="3648634" y="5428286"/>
            <a:ext cx="1089211" cy="666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2" name="Straight Arrow Connector 31">
            <a:extLst>
              <a:ext uri="{FF2B5EF4-FFF2-40B4-BE49-F238E27FC236}">
                <a16:creationId xmlns:a16="http://schemas.microsoft.com/office/drawing/2014/main" id="{0945C90E-F0CF-3C4C-D97B-EDAF30B88A3C}"/>
              </a:ext>
            </a:extLst>
          </p:cNvPr>
          <p:cNvCxnSpPr>
            <a:cxnSpLocks/>
          </p:cNvCxnSpPr>
          <p:nvPr/>
        </p:nvCxnSpPr>
        <p:spPr>
          <a:xfrm flipV="1">
            <a:off x="5874763" y="4745776"/>
            <a:ext cx="8967" cy="3440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6" name="Straight Arrow Connector 35">
            <a:extLst>
              <a:ext uri="{FF2B5EF4-FFF2-40B4-BE49-F238E27FC236}">
                <a16:creationId xmlns:a16="http://schemas.microsoft.com/office/drawing/2014/main" id="{C07BEBAD-BA43-CB5E-7E41-424608A1BB68}"/>
              </a:ext>
            </a:extLst>
          </p:cNvPr>
          <p:cNvCxnSpPr>
            <a:cxnSpLocks/>
          </p:cNvCxnSpPr>
          <p:nvPr/>
        </p:nvCxnSpPr>
        <p:spPr>
          <a:xfrm flipV="1">
            <a:off x="5861316" y="3755143"/>
            <a:ext cx="8967" cy="3440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9E4F46D0-8D0F-4AD9-14BB-E0D53A465005}"/>
              </a:ext>
            </a:extLst>
          </p:cNvPr>
          <p:cNvCxnSpPr>
            <a:cxnSpLocks/>
          </p:cNvCxnSpPr>
          <p:nvPr/>
        </p:nvCxnSpPr>
        <p:spPr>
          <a:xfrm>
            <a:off x="7093965" y="3045913"/>
            <a:ext cx="902550"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9" name="Straight Arrow Connector 38">
            <a:extLst>
              <a:ext uri="{FF2B5EF4-FFF2-40B4-BE49-F238E27FC236}">
                <a16:creationId xmlns:a16="http://schemas.microsoft.com/office/drawing/2014/main" id="{364FA003-0966-D8CB-7BE7-527DBEDB510F}"/>
              </a:ext>
            </a:extLst>
          </p:cNvPr>
          <p:cNvCxnSpPr>
            <a:cxnSpLocks/>
            <a:stCxn id="11" idx="1"/>
            <a:endCxn id="5" idx="3"/>
          </p:cNvCxnSpPr>
          <p:nvPr/>
        </p:nvCxnSpPr>
        <p:spPr>
          <a:xfrm flipH="1">
            <a:off x="2985240" y="3059532"/>
            <a:ext cx="1652396" cy="7611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3" name="Straight Arrow Connector 42">
            <a:extLst>
              <a:ext uri="{FF2B5EF4-FFF2-40B4-BE49-F238E27FC236}">
                <a16:creationId xmlns:a16="http://schemas.microsoft.com/office/drawing/2014/main" id="{FB41ED1C-1D15-B4FC-183D-54A0A51DA132}"/>
              </a:ext>
            </a:extLst>
          </p:cNvPr>
          <p:cNvCxnSpPr>
            <a:cxnSpLocks/>
          </p:cNvCxnSpPr>
          <p:nvPr/>
        </p:nvCxnSpPr>
        <p:spPr>
          <a:xfrm>
            <a:off x="9224679" y="3331133"/>
            <a:ext cx="0" cy="51407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82922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C8538-E86E-9D17-C6A8-7CABFB3D2617}"/>
              </a:ext>
            </a:extLst>
          </p:cNvPr>
          <p:cNvSpPr>
            <a:spLocks noGrp="1"/>
          </p:cNvSpPr>
          <p:nvPr>
            <p:ph type="title"/>
          </p:nvPr>
        </p:nvSpPr>
        <p:spPr/>
        <p:txBody>
          <a:bodyPr>
            <a:normAutofit/>
          </a:bodyPr>
          <a:lstStyle/>
          <a:p>
            <a:r>
              <a:rPr lang="en-IN" sz="4000" b="1" dirty="0">
                <a:latin typeface="+mn-lt"/>
              </a:rPr>
              <a:t>UML Diagrams</a:t>
            </a:r>
          </a:p>
        </p:txBody>
      </p:sp>
      <p:sp>
        <p:nvSpPr>
          <p:cNvPr id="3" name="Content Placeholder 2">
            <a:extLst>
              <a:ext uri="{FF2B5EF4-FFF2-40B4-BE49-F238E27FC236}">
                <a16:creationId xmlns:a16="http://schemas.microsoft.com/office/drawing/2014/main" id="{7F0AB95A-95A2-5412-8884-C9CC133D0273}"/>
              </a:ext>
            </a:extLst>
          </p:cNvPr>
          <p:cNvSpPr>
            <a:spLocks noGrp="1"/>
          </p:cNvSpPr>
          <p:nvPr>
            <p:ph idx="1"/>
          </p:nvPr>
        </p:nvSpPr>
        <p:spPr/>
        <p:txBody>
          <a:bodyPr/>
          <a:lstStyle/>
          <a:p>
            <a:r>
              <a:rPr lang="en-IN" dirty="0"/>
              <a:t>Use Case Diagram- </a:t>
            </a:r>
          </a:p>
          <a:p>
            <a:endParaRPr lang="en-IN" dirty="0"/>
          </a:p>
        </p:txBody>
      </p:sp>
      <p:sp>
        <p:nvSpPr>
          <p:cNvPr id="4" name="Rectangle 3">
            <a:extLst>
              <a:ext uri="{FF2B5EF4-FFF2-40B4-BE49-F238E27FC236}">
                <a16:creationId xmlns:a16="http://schemas.microsoft.com/office/drawing/2014/main" id="{100CD935-3779-5569-4F18-9A1A828FFF74}"/>
              </a:ext>
            </a:extLst>
          </p:cNvPr>
          <p:cNvSpPr/>
          <p:nvPr/>
        </p:nvSpPr>
        <p:spPr>
          <a:xfrm>
            <a:off x="1308847" y="3771377"/>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Client</a:t>
            </a:r>
          </a:p>
        </p:txBody>
      </p:sp>
      <p:sp>
        <p:nvSpPr>
          <p:cNvPr id="5" name="Rectangle 4">
            <a:extLst>
              <a:ext uri="{FF2B5EF4-FFF2-40B4-BE49-F238E27FC236}">
                <a16:creationId xmlns:a16="http://schemas.microsoft.com/office/drawing/2014/main" id="{A44602B4-E90B-FD89-A96D-444055519776}"/>
              </a:ext>
            </a:extLst>
          </p:cNvPr>
          <p:cNvSpPr/>
          <p:nvPr/>
        </p:nvSpPr>
        <p:spPr>
          <a:xfrm>
            <a:off x="4634753" y="2359461"/>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Input Information</a:t>
            </a:r>
          </a:p>
        </p:txBody>
      </p:sp>
      <p:sp>
        <p:nvSpPr>
          <p:cNvPr id="6" name="Rectangle 5">
            <a:extLst>
              <a:ext uri="{FF2B5EF4-FFF2-40B4-BE49-F238E27FC236}">
                <a16:creationId xmlns:a16="http://schemas.microsoft.com/office/drawing/2014/main" id="{D2C198B4-C5BF-F67B-C9D6-F7724C1A1D03}"/>
              </a:ext>
            </a:extLst>
          </p:cNvPr>
          <p:cNvSpPr/>
          <p:nvPr/>
        </p:nvSpPr>
        <p:spPr>
          <a:xfrm>
            <a:off x="4634753" y="3771377"/>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View Decisions</a:t>
            </a:r>
          </a:p>
        </p:txBody>
      </p:sp>
      <p:sp>
        <p:nvSpPr>
          <p:cNvPr id="7" name="Rectangle 6">
            <a:extLst>
              <a:ext uri="{FF2B5EF4-FFF2-40B4-BE49-F238E27FC236}">
                <a16:creationId xmlns:a16="http://schemas.microsoft.com/office/drawing/2014/main" id="{0783036F-88D1-1320-FA16-73313FFA9747}"/>
              </a:ext>
            </a:extLst>
          </p:cNvPr>
          <p:cNvSpPr/>
          <p:nvPr/>
        </p:nvSpPr>
        <p:spPr>
          <a:xfrm>
            <a:off x="4634753" y="5174328"/>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Exit System</a:t>
            </a:r>
          </a:p>
        </p:txBody>
      </p:sp>
      <p:sp>
        <p:nvSpPr>
          <p:cNvPr id="8" name="Rectangle 7">
            <a:extLst>
              <a:ext uri="{FF2B5EF4-FFF2-40B4-BE49-F238E27FC236}">
                <a16:creationId xmlns:a16="http://schemas.microsoft.com/office/drawing/2014/main" id="{FBD19F26-CACF-C9C9-B569-AD9CF959BE54}"/>
              </a:ext>
            </a:extLst>
          </p:cNvPr>
          <p:cNvSpPr/>
          <p:nvPr/>
        </p:nvSpPr>
        <p:spPr>
          <a:xfrm>
            <a:off x="7895216" y="3045261"/>
            <a:ext cx="2154219"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Get Environment Details</a:t>
            </a:r>
          </a:p>
        </p:txBody>
      </p:sp>
      <p:sp>
        <p:nvSpPr>
          <p:cNvPr id="9" name="Rectangle 8">
            <a:extLst>
              <a:ext uri="{FF2B5EF4-FFF2-40B4-BE49-F238E27FC236}">
                <a16:creationId xmlns:a16="http://schemas.microsoft.com/office/drawing/2014/main" id="{39FB9E8D-6D11-CC2F-1DDF-434C71892BC4}"/>
              </a:ext>
            </a:extLst>
          </p:cNvPr>
          <p:cNvSpPr/>
          <p:nvPr/>
        </p:nvSpPr>
        <p:spPr>
          <a:xfrm>
            <a:off x="7960659" y="4383741"/>
            <a:ext cx="2154219"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Reasons for Decision</a:t>
            </a:r>
          </a:p>
        </p:txBody>
      </p:sp>
      <p:cxnSp>
        <p:nvCxnSpPr>
          <p:cNvPr id="11" name="Straight Arrow Connector 10">
            <a:extLst>
              <a:ext uri="{FF2B5EF4-FFF2-40B4-BE49-F238E27FC236}">
                <a16:creationId xmlns:a16="http://schemas.microsoft.com/office/drawing/2014/main" id="{496F3C12-E551-2EEF-B435-43B6C365BE9A}"/>
              </a:ext>
            </a:extLst>
          </p:cNvPr>
          <p:cNvCxnSpPr>
            <a:stCxn id="4" idx="3"/>
            <a:endCxn id="6" idx="1"/>
          </p:cNvCxnSpPr>
          <p:nvPr/>
        </p:nvCxnSpPr>
        <p:spPr>
          <a:xfrm>
            <a:off x="2617694" y="4114277"/>
            <a:ext cx="2017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CB672C51-643E-E86E-F647-9A71BBB515EC}"/>
              </a:ext>
            </a:extLst>
          </p:cNvPr>
          <p:cNvCxnSpPr>
            <a:cxnSpLocks/>
          </p:cNvCxnSpPr>
          <p:nvPr/>
        </p:nvCxnSpPr>
        <p:spPr>
          <a:xfrm>
            <a:off x="3379694" y="2644065"/>
            <a:ext cx="1255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3" name="Straight Arrow Connector 12">
            <a:extLst>
              <a:ext uri="{FF2B5EF4-FFF2-40B4-BE49-F238E27FC236}">
                <a16:creationId xmlns:a16="http://schemas.microsoft.com/office/drawing/2014/main" id="{B5B10E0E-1A4E-AEE7-9E77-C1638007B4BC}"/>
              </a:ext>
            </a:extLst>
          </p:cNvPr>
          <p:cNvCxnSpPr>
            <a:cxnSpLocks/>
          </p:cNvCxnSpPr>
          <p:nvPr/>
        </p:nvCxnSpPr>
        <p:spPr>
          <a:xfrm>
            <a:off x="3379694" y="5512772"/>
            <a:ext cx="1255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Straight Connector 14">
            <a:extLst>
              <a:ext uri="{FF2B5EF4-FFF2-40B4-BE49-F238E27FC236}">
                <a16:creationId xmlns:a16="http://schemas.microsoft.com/office/drawing/2014/main" id="{9C408119-E79B-D118-F58F-8A2232A444CE}"/>
              </a:ext>
            </a:extLst>
          </p:cNvPr>
          <p:cNvCxnSpPr>
            <a:cxnSpLocks/>
          </p:cNvCxnSpPr>
          <p:nvPr/>
        </p:nvCxnSpPr>
        <p:spPr>
          <a:xfrm>
            <a:off x="3379694" y="2644065"/>
            <a:ext cx="0" cy="2868707"/>
          </a:xfrm>
          <a:prstGeom prst="line">
            <a:avLst/>
          </a:prstGeom>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0B9BF12B-3E3E-DCA3-69DB-D2259B7B388C}"/>
              </a:ext>
            </a:extLst>
          </p:cNvPr>
          <p:cNvCxnSpPr>
            <a:cxnSpLocks/>
            <a:stCxn id="5" idx="3"/>
          </p:cNvCxnSpPr>
          <p:nvPr/>
        </p:nvCxnSpPr>
        <p:spPr>
          <a:xfrm>
            <a:off x="5943600" y="2702361"/>
            <a:ext cx="1951615" cy="47114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C5552883-B09D-B846-D22E-2B81C919DBCE}"/>
              </a:ext>
            </a:extLst>
          </p:cNvPr>
          <p:cNvCxnSpPr>
            <a:cxnSpLocks/>
            <a:stCxn id="6" idx="3"/>
          </p:cNvCxnSpPr>
          <p:nvPr/>
        </p:nvCxnSpPr>
        <p:spPr>
          <a:xfrm flipV="1">
            <a:off x="5943600" y="3552377"/>
            <a:ext cx="1951616" cy="5619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EAC2E5C8-5C50-B29C-B1B5-340E779FDCE5}"/>
              </a:ext>
            </a:extLst>
          </p:cNvPr>
          <p:cNvCxnSpPr>
            <a:cxnSpLocks/>
            <a:endCxn id="9" idx="1"/>
          </p:cNvCxnSpPr>
          <p:nvPr/>
        </p:nvCxnSpPr>
        <p:spPr>
          <a:xfrm>
            <a:off x="5943600" y="4114277"/>
            <a:ext cx="2017059" cy="6123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86685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AFE5-F6E0-6FDA-411E-C9FB9F68E053}"/>
              </a:ext>
            </a:extLst>
          </p:cNvPr>
          <p:cNvSpPr>
            <a:spLocks noGrp="1"/>
          </p:cNvSpPr>
          <p:nvPr>
            <p:ph type="title"/>
          </p:nvPr>
        </p:nvSpPr>
        <p:spPr/>
        <p:txBody>
          <a:bodyPr>
            <a:normAutofit/>
          </a:bodyPr>
          <a:lstStyle/>
          <a:p>
            <a:r>
              <a:rPr lang="en-IN" sz="4000" b="1" dirty="0">
                <a:latin typeface="+mn-lt"/>
              </a:rPr>
              <a:t>UML Diagram</a:t>
            </a:r>
          </a:p>
        </p:txBody>
      </p:sp>
      <p:sp>
        <p:nvSpPr>
          <p:cNvPr id="3" name="Content Placeholder 2">
            <a:extLst>
              <a:ext uri="{FF2B5EF4-FFF2-40B4-BE49-F238E27FC236}">
                <a16:creationId xmlns:a16="http://schemas.microsoft.com/office/drawing/2014/main" id="{9AB80AA4-6BD3-B2B1-0631-D8C2410FB5EB}"/>
              </a:ext>
            </a:extLst>
          </p:cNvPr>
          <p:cNvSpPr>
            <a:spLocks noGrp="1"/>
          </p:cNvSpPr>
          <p:nvPr>
            <p:ph idx="1"/>
          </p:nvPr>
        </p:nvSpPr>
        <p:spPr/>
        <p:txBody>
          <a:bodyPr/>
          <a:lstStyle/>
          <a:p>
            <a:r>
              <a:rPr lang="en-IN" dirty="0"/>
              <a:t>Level 0 Data Flow Diagram</a:t>
            </a:r>
          </a:p>
          <a:p>
            <a:endParaRPr lang="en-IN" dirty="0"/>
          </a:p>
          <a:p>
            <a:endParaRPr lang="en-IN" dirty="0"/>
          </a:p>
          <a:p>
            <a:endParaRPr lang="en-IN" dirty="0"/>
          </a:p>
          <a:p>
            <a:r>
              <a:rPr lang="en-IN" dirty="0"/>
              <a:t>Level 1 Data Flow Diagram</a:t>
            </a:r>
          </a:p>
        </p:txBody>
      </p:sp>
      <p:sp>
        <p:nvSpPr>
          <p:cNvPr id="4" name="Rectangle 3">
            <a:extLst>
              <a:ext uri="{FF2B5EF4-FFF2-40B4-BE49-F238E27FC236}">
                <a16:creationId xmlns:a16="http://schemas.microsoft.com/office/drawing/2014/main" id="{B1FC7301-F0F5-6378-3DA4-9D713BD5AB29}"/>
              </a:ext>
            </a:extLst>
          </p:cNvPr>
          <p:cNvSpPr/>
          <p:nvPr/>
        </p:nvSpPr>
        <p:spPr>
          <a:xfrm>
            <a:off x="1174376" y="2363918"/>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Skin Image</a:t>
            </a:r>
          </a:p>
        </p:txBody>
      </p:sp>
      <p:sp>
        <p:nvSpPr>
          <p:cNvPr id="5" name="Rectangle 4">
            <a:extLst>
              <a:ext uri="{FF2B5EF4-FFF2-40B4-BE49-F238E27FC236}">
                <a16:creationId xmlns:a16="http://schemas.microsoft.com/office/drawing/2014/main" id="{22F02BBE-2B79-15C6-EF87-299902597350}"/>
              </a:ext>
            </a:extLst>
          </p:cNvPr>
          <p:cNvSpPr/>
          <p:nvPr/>
        </p:nvSpPr>
        <p:spPr>
          <a:xfrm>
            <a:off x="4500282" y="2363918"/>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Analysis</a:t>
            </a:r>
          </a:p>
        </p:txBody>
      </p:sp>
      <p:sp>
        <p:nvSpPr>
          <p:cNvPr id="6" name="Rectangle 5">
            <a:extLst>
              <a:ext uri="{FF2B5EF4-FFF2-40B4-BE49-F238E27FC236}">
                <a16:creationId xmlns:a16="http://schemas.microsoft.com/office/drawing/2014/main" id="{CCBE4EF2-9C21-2001-18AD-324F58D15CC0}"/>
              </a:ext>
            </a:extLst>
          </p:cNvPr>
          <p:cNvSpPr/>
          <p:nvPr/>
        </p:nvSpPr>
        <p:spPr>
          <a:xfrm>
            <a:off x="7789881" y="2363918"/>
            <a:ext cx="2154219"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Disease Result</a:t>
            </a:r>
          </a:p>
        </p:txBody>
      </p:sp>
      <p:cxnSp>
        <p:nvCxnSpPr>
          <p:cNvPr id="7" name="Straight Arrow Connector 6">
            <a:extLst>
              <a:ext uri="{FF2B5EF4-FFF2-40B4-BE49-F238E27FC236}">
                <a16:creationId xmlns:a16="http://schemas.microsoft.com/office/drawing/2014/main" id="{EA520AFA-4170-E9F8-5EB4-680324BA0BDA}"/>
              </a:ext>
            </a:extLst>
          </p:cNvPr>
          <p:cNvCxnSpPr>
            <a:stCxn id="4" idx="3"/>
            <a:endCxn id="5" idx="1"/>
          </p:cNvCxnSpPr>
          <p:nvPr/>
        </p:nvCxnSpPr>
        <p:spPr>
          <a:xfrm>
            <a:off x="2483223" y="2706818"/>
            <a:ext cx="2017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2CC9F739-867D-0C91-8927-E42EB64249C9}"/>
              </a:ext>
            </a:extLst>
          </p:cNvPr>
          <p:cNvCxnSpPr/>
          <p:nvPr/>
        </p:nvCxnSpPr>
        <p:spPr>
          <a:xfrm>
            <a:off x="5809129" y="2688366"/>
            <a:ext cx="2017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4" name="Rectangle 13">
            <a:extLst>
              <a:ext uri="{FF2B5EF4-FFF2-40B4-BE49-F238E27FC236}">
                <a16:creationId xmlns:a16="http://schemas.microsoft.com/office/drawing/2014/main" id="{E5A5F0A2-F5E6-C3A8-207D-CC3200920F3B}"/>
              </a:ext>
            </a:extLst>
          </p:cNvPr>
          <p:cNvSpPr/>
          <p:nvPr/>
        </p:nvSpPr>
        <p:spPr>
          <a:xfrm>
            <a:off x="1353670" y="4398906"/>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Skin Image</a:t>
            </a:r>
          </a:p>
        </p:txBody>
      </p:sp>
      <p:sp>
        <p:nvSpPr>
          <p:cNvPr id="15" name="Rectangle 14">
            <a:extLst>
              <a:ext uri="{FF2B5EF4-FFF2-40B4-BE49-F238E27FC236}">
                <a16:creationId xmlns:a16="http://schemas.microsoft.com/office/drawing/2014/main" id="{F7FB99CB-9B42-BD22-E0C5-B6127F9C0B73}"/>
              </a:ext>
            </a:extLst>
          </p:cNvPr>
          <p:cNvSpPr/>
          <p:nvPr/>
        </p:nvSpPr>
        <p:spPr>
          <a:xfrm>
            <a:off x="4679576" y="4398906"/>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Analysis</a:t>
            </a:r>
          </a:p>
        </p:txBody>
      </p:sp>
      <p:sp>
        <p:nvSpPr>
          <p:cNvPr id="16" name="Rectangle 15">
            <a:extLst>
              <a:ext uri="{FF2B5EF4-FFF2-40B4-BE49-F238E27FC236}">
                <a16:creationId xmlns:a16="http://schemas.microsoft.com/office/drawing/2014/main" id="{61CF39F0-81F3-73B1-6C9B-29E64B73018C}"/>
              </a:ext>
            </a:extLst>
          </p:cNvPr>
          <p:cNvSpPr/>
          <p:nvPr/>
        </p:nvSpPr>
        <p:spPr>
          <a:xfrm>
            <a:off x="7969175" y="4398906"/>
            <a:ext cx="2154219"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Disease Result</a:t>
            </a:r>
          </a:p>
        </p:txBody>
      </p:sp>
      <p:cxnSp>
        <p:nvCxnSpPr>
          <p:cNvPr id="17" name="Straight Arrow Connector 16">
            <a:extLst>
              <a:ext uri="{FF2B5EF4-FFF2-40B4-BE49-F238E27FC236}">
                <a16:creationId xmlns:a16="http://schemas.microsoft.com/office/drawing/2014/main" id="{8B3FE338-D47F-3E62-2054-DC0952337254}"/>
              </a:ext>
            </a:extLst>
          </p:cNvPr>
          <p:cNvCxnSpPr>
            <a:stCxn id="14" idx="3"/>
            <a:endCxn id="15" idx="1"/>
          </p:cNvCxnSpPr>
          <p:nvPr/>
        </p:nvCxnSpPr>
        <p:spPr>
          <a:xfrm>
            <a:off x="2662517" y="4741806"/>
            <a:ext cx="2017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8" name="Straight Arrow Connector 17">
            <a:extLst>
              <a:ext uri="{FF2B5EF4-FFF2-40B4-BE49-F238E27FC236}">
                <a16:creationId xmlns:a16="http://schemas.microsoft.com/office/drawing/2014/main" id="{1658824F-D776-ADC2-5AD6-302E355DCF7D}"/>
              </a:ext>
            </a:extLst>
          </p:cNvPr>
          <p:cNvCxnSpPr/>
          <p:nvPr/>
        </p:nvCxnSpPr>
        <p:spPr>
          <a:xfrm>
            <a:off x="5988423" y="4723354"/>
            <a:ext cx="2017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Oval 19">
            <a:extLst>
              <a:ext uri="{FF2B5EF4-FFF2-40B4-BE49-F238E27FC236}">
                <a16:creationId xmlns:a16="http://schemas.microsoft.com/office/drawing/2014/main" id="{84530B30-A314-A31C-C747-0116A558FE22}"/>
              </a:ext>
            </a:extLst>
          </p:cNvPr>
          <p:cNvSpPr/>
          <p:nvPr/>
        </p:nvSpPr>
        <p:spPr>
          <a:xfrm>
            <a:off x="215152" y="5477436"/>
            <a:ext cx="1918447" cy="570951"/>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Android Camera</a:t>
            </a:r>
          </a:p>
        </p:txBody>
      </p:sp>
      <p:sp>
        <p:nvSpPr>
          <p:cNvPr id="21" name="Oval 20">
            <a:extLst>
              <a:ext uri="{FF2B5EF4-FFF2-40B4-BE49-F238E27FC236}">
                <a16:creationId xmlns:a16="http://schemas.microsoft.com/office/drawing/2014/main" id="{426EA44B-8856-8186-AEF7-0DCC47DD9A70}"/>
              </a:ext>
            </a:extLst>
          </p:cNvPr>
          <p:cNvSpPr/>
          <p:nvPr/>
        </p:nvSpPr>
        <p:spPr>
          <a:xfrm>
            <a:off x="2375647" y="5494508"/>
            <a:ext cx="1918447" cy="570951"/>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Digital Camera</a:t>
            </a:r>
          </a:p>
        </p:txBody>
      </p:sp>
      <p:sp>
        <p:nvSpPr>
          <p:cNvPr id="22" name="Oval 21">
            <a:extLst>
              <a:ext uri="{FF2B5EF4-FFF2-40B4-BE49-F238E27FC236}">
                <a16:creationId xmlns:a16="http://schemas.microsoft.com/office/drawing/2014/main" id="{053D05A0-A3C9-C66E-6DC7-58B53610D9B9}"/>
              </a:ext>
            </a:extLst>
          </p:cNvPr>
          <p:cNvSpPr/>
          <p:nvPr/>
        </p:nvSpPr>
        <p:spPr>
          <a:xfrm>
            <a:off x="5029199" y="5477435"/>
            <a:ext cx="1918447" cy="570951"/>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Image Processing</a:t>
            </a:r>
          </a:p>
        </p:txBody>
      </p:sp>
      <p:cxnSp>
        <p:nvCxnSpPr>
          <p:cNvPr id="23" name="Straight Arrow Connector 22">
            <a:extLst>
              <a:ext uri="{FF2B5EF4-FFF2-40B4-BE49-F238E27FC236}">
                <a16:creationId xmlns:a16="http://schemas.microsoft.com/office/drawing/2014/main" id="{F18C9CBE-5792-06EB-32F9-984F5903A53B}"/>
              </a:ext>
            </a:extLst>
          </p:cNvPr>
          <p:cNvCxnSpPr>
            <a:cxnSpLocks/>
            <a:stCxn id="20" idx="0"/>
            <a:endCxn id="14" idx="2"/>
          </p:cNvCxnSpPr>
          <p:nvPr/>
        </p:nvCxnSpPr>
        <p:spPr>
          <a:xfrm flipV="1">
            <a:off x="1174376" y="5084706"/>
            <a:ext cx="833718" cy="39273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Straight Arrow Connector 25">
            <a:extLst>
              <a:ext uri="{FF2B5EF4-FFF2-40B4-BE49-F238E27FC236}">
                <a16:creationId xmlns:a16="http://schemas.microsoft.com/office/drawing/2014/main" id="{F7031645-DA01-168C-246F-771FC0311FE8}"/>
              </a:ext>
            </a:extLst>
          </p:cNvPr>
          <p:cNvCxnSpPr>
            <a:cxnSpLocks/>
            <a:stCxn id="21" idx="0"/>
            <a:endCxn id="14" idx="2"/>
          </p:cNvCxnSpPr>
          <p:nvPr/>
        </p:nvCxnSpPr>
        <p:spPr>
          <a:xfrm flipH="1" flipV="1">
            <a:off x="2008094" y="5084706"/>
            <a:ext cx="1326777" cy="40980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36BC09D2-8683-A688-E52E-8CE2DA77BF11}"/>
              </a:ext>
            </a:extLst>
          </p:cNvPr>
          <p:cNvCxnSpPr>
            <a:cxnSpLocks/>
            <a:stCxn id="22" idx="0"/>
            <a:endCxn id="15" idx="2"/>
          </p:cNvCxnSpPr>
          <p:nvPr/>
        </p:nvCxnSpPr>
        <p:spPr>
          <a:xfrm flipH="1" flipV="1">
            <a:off x="5334000" y="5084706"/>
            <a:ext cx="654423" cy="39272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00412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F6B94-DDDB-25EE-0D43-230BF2ABD0CD}"/>
              </a:ext>
            </a:extLst>
          </p:cNvPr>
          <p:cNvSpPr>
            <a:spLocks noGrp="1"/>
          </p:cNvSpPr>
          <p:nvPr>
            <p:ph type="title"/>
          </p:nvPr>
        </p:nvSpPr>
        <p:spPr/>
        <p:txBody>
          <a:bodyPr>
            <a:normAutofit/>
          </a:bodyPr>
          <a:lstStyle/>
          <a:p>
            <a:r>
              <a:rPr lang="en-IN" sz="4000" b="1" dirty="0">
                <a:latin typeface="+mn-lt"/>
              </a:rPr>
              <a:t>UML Diagram</a:t>
            </a:r>
          </a:p>
        </p:txBody>
      </p:sp>
      <p:sp>
        <p:nvSpPr>
          <p:cNvPr id="6" name="TextBox 5">
            <a:extLst>
              <a:ext uri="{FF2B5EF4-FFF2-40B4-BE49-F238E27FC236}">
                <a16:creationId xmlns:a16="http://schemas.microsoft.com/office/drawing/2014/main" id="{CDB60F43-9BD8-D20F-C830-AD14176D4CF4}"/>
              </a:ext>
            </a:extLst>
          </p:cNvPr>
          <p:cNvSpPr txBox="1"/>
          <p:nvPr/>
        </p:nvSpPr>
        <p:spPr>
          <a:xfrm>
            <a:off x="1550894" y="2164976"/>
            <a:ext cx="2931459" cy="400110"/>
          </a:xfrm>
          <a:prstGeom prst="rect">
            <a:avLst/>
          </a:prstGeom>
          <a:noFill/>
        </p:spPr>
        <p:txBody>
          <a:bodyPr wrap="square" rtlCol="0">
            <a:spAutoFit/>
          </a:bodyPr>
          <a:lstStyle/>
          <a:p>
            <a:r>
              <a:rPr lang="en-IN" sz="2000" dirty="0"/>
              <a:t>Activity Diagram</a:t>
            </a:r>
          </a:p>
        </p:txBody>
      </p:sp>
      <p:sp>
        <p:nvSpPr>
          <p:cNvPr id="3" name="Rectangle 2">
            <a:extLst>
              <a:ext uri="{FF2B5EF4-FFF2-40B4-BE49-F238E27FC236}">
                <a16:creationId xmlns:a16="http://schemas.microsoft.com/office/drawing/2014/main" id="{CE956F9A-F604-102A-0416-8AA585CD846B}"/>
              </a:ext>
            </a:extLst>
          </p:cNvPr>
          <p:cNvSpPr/>
          <p:nvPr/>
        </p:nvSpPr>
        <p:spPr>
          <a:xfrm>
            <a:off x="1281953" y="2872425"/>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Read Image</a:t>
            </a:r>
            <a:endParaRPr lang="en-IN" dirty="0"/>
          </a:p>
        </p:txBody>
      </p:sp>
      <p:cxnSp>
        <p:nvCxnSpPr>
          <p:cNvPr id="8" name="Straight Arrow Connector 7">
            <a:extLst>
              <a:ext uri="{FF2B5EF4-FFF2-40B4-BE49-F238E27FC236}">
                <a16:creationId xmlns:a16="http://schemas.microsoft.com/office/drawing/2014/main" id="{622D0DF0-4C2B-BC09-44A9-E230312BA70D}"/>
              </a:ext>
            </a:extLst>
          </p:cNvPr>
          <p:cNvCxnSpPr>
            <a:cxnSpLocks/>
          </p:cNvCxnSpPr>
          <p:nvPr/>
        </p:nvCxnSpPr>
        <p:spPr>
          <a:xfrm>
            <a:off x="2590800" y="3196873"/>
            <a:ext cx="4930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C72BA8A7-0CF7-29DC-5E84-E180737331A2}"/>
              </a:ext>
            </a:extLst>
          </p:cNvPr>
          <p:cNvCxnSpPr>
            <a:cxnSpLocks/>
          </p:cNvCxnSpPr>
          <p:nvPr/>
        </p:nvCxnSpPr>
        <p:spPr>
          <a:xfrm>
            <a:off x="5791200" y="3196873"/>
            <a:ext cx="81578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1" name="Diamond 10">
            <a:extLst>
              <a:ext uri="{FF2B5EF4-FFF2-40B4-BE49-F238E27FC236}">
                <a16:creationId xmlns:a16="http://schemas.microsoft.com/office/drawing/2014/main" id="{7226E190-5A9A-FE30-F965-905CA3C9EDAA}"/>
              </a:ext>
            </a:extLst>
          </p:cNvPr>
          <p:cNvSpPr/>
          <p:nvPr/>
        </p:nvSpPr>
        <p:spPr>
          <a:xfrm>
            <a:off x="3101788" y="2548049"/>
            <a:ext cx="2689412" cy="1334552"/>
          </a:xfrm>
          <a:prstGeom prst="diamond">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Image processing</a:t>
            </a:r>
            <a:endParaRPr lang="en-IN" dirty="0"/>
          </a:p>
        </p:txBody>
      </p:sp>
      <p:sp>
        <p:nvSpPr>
          <p:cNvPr id="14" name="Diamond 13">
            <a:extLst>
              <a:ext uri="{FF2B5EF4-FFF2-40B4-BE49-F238E27FC236}">
                <a16:creationId xmlns:a16="http://schemas.microsoft.com/office/drawing/2014/main" id="{7016989D-2099-929F-BB8A-8C5834F712B5}"/>
              </a:ext>
            </a:extLst>
          </p:cNvPr>
          <p:cNvSpPr/>
          <p:nvPr/>
        </p:nvSpPr>
        <p:spPr>
          <a:xfrm>
            <a:off x="6606988" y="2548049"/>
            <a:ext cx="2689412" cy="1334552"/>
          </a:xfrm>
          <a:prstGeom prst="diamond">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Recognition</a:t>
            </a:r>
            <a:endParaRPr lang="en-IN" dirty="0"/>
          </a:p>
        </p:txBody>
      </p:sp>
      <p:sp>
        <p:nvSpPr>
          <p:cNvPr id="15" name="Rectangle 14">
            <a:extLst>
              <a:ext uri="{FF2B5EF4-FFF2-40B4-BE49-F238E27FC236}">
                <a16:creationId xmlns:a16="http://schemas.microsoft.com/office/drawing/2014/main" id="{3C321CC6-A79B-7777-FA9B-4B86000509D8}"/>
              </a:ext>
            </a:extLst>
          </p:cNvPr>
          <p:cNvSpPr/>
          <p:nvPr/>
        </p:nvSpPr>
        <p:spPr>
          <a:xfrm>
            <a:off x="10112188" y="2872425"/>
            <a:ext cx="1308847" cy="685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Prediction</a:t>
            </a:r>
            <a:endParaRPr lang="en-IN" dirty="0"/>
          </a:p>
        </p:txBody>
      </p:sp>
      <p:cxnSp>
        <p:nvCxnSpPr>
          <p:cNvPr id="16" name="Straight Arrow Connector 15">
            <a:extLst>
              <a:ext uri="{FF2B5EF4-FFF2-40B4-BE49-F238E27FC236}">
                <a16:creationId xmlns:a16="http://schemas.microsoft.com/office/drawing/2014/main" id="{270AA3C0-05EF-090A-43BE-386B22C4F241}"/>
              </a:ext>
            </a:extLst>
          </p:cNvPr>
          <p:cNvCxnSpPr>
            <a:cxnSpLocks/>
          </p:cNvCxnSpPr>
          <p:nvPr/>
        </p:nvCxnSpPr>
        <p:spPr>
          <a:xfrm>
            <a:off x="9296400" y="3196873"/>
            <a:ext cx="81578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7A2538C7-19FD-E65B-F77F-3DA05CFAB17C}"/>
              </a:ext>
            </a:extLst>
          </p:cNvPr>
          <p:cNvSpPr txBox="1"/>
          <p:nvPr/>
        </p:nvSpPr>
        <p:spPr>
          <a:xfrm>
            <a:off x="5809129" y="2872425"/>
            <a:ext cx="914400" cy="369332"/>
          </a:xfrm>
          <a:prstGeom prst="rect">
            <a:avLst/>
          </a:prstGeom>
          <a:noFill/>
        </p:spPr>
        <p:txBody>
          <a:bodyPr wrap="square" rtlCol="0">
            <a:spAutoFit/>
          </a:bodyPr>
          <a:lstStyle/>
          <a:p>
            <a:r>
              <a:rPr lang="en-US" dirty="0"/>
              <a:t>Yes</a:t>
            </a:r>
            <a:endParaRPr lang="en-IN" dirty="0"/>
          </a:p>
        </p:txBody>
      </p:sp>
      <p:sp>
        <p:nvSpPr>
          <p:cNvPr id="22" name="TextBox 21">
            <a:extLst>
              <a:ext uri="{FF2B5EF4-FFF2-40B4-BE49-F238E27FC236}">
                <a16:creationId xmlns:a16="http://schemas.microsoft.com/office/drawing/2014/main" id="{6758076F-D204-E6BF-B0DD-8D2C3DDB4297}"/>
              </a:ext>
            </a:extLst>
          </p:cNvPr>
          <p:cNvSpPr txBox="1"/>
          <p:nvPr/>
        </p:nvSpPr>
        <p:spPr>
          <a:xfrm>
            <a:off x="9360946" y="2840159"/>
            <a:ext cx="914400" cy="369332"/>
          </a:xfrm>
          <a:prstGeom prst="rect">
            <a:avLst/>
          </a:prstGeom>
          <a:noFill/>
        </p:spPr>
        <p:txBody>
          <a:bodyPr wrap="square" rtlCol="0">
            <a:spAutoFit/>
          </a:bodyPr>
          <a:lstStyle/>
          <a:p>
            <a:r>
              <a:rPr lang="en-US" dirty="0"/>
              <a:t>Yes</a:t>
            </a:r>
            <a:endParaRPr lang="en-IN" dirty="0"/>
          </a:p>
        </p:txBody>
      </p:sp>
      <p:cxnSp>
        <p:nvCxnSpPr>
          <p:cNvPr id="24" name="Straight Connector 23">
            <a:extLst>
              <a:ext uri="{FF2B5EF4-FFF2-40B4-BE49-F238E27FC236}">
                <a16:creationId xmlns:a16="http://schemas.microsoft.com/office/drawing/2014/main" id="{6EDEDFCF-6551-9B79-5F93-8A3CC5E3EA22}"/>
              </a:ext>
            </a:extLst>
          </p:cNvPr>
          <p:cNvCxnSpPr>
            <a:cxnSpLocks/>
          </p:cNvCxnSpPr>
          <p:nvPr/>
        </p:nvCxnSpPr>
        <p:spPr>
          <a:xfrm>
            <a:off x="1896035" y="4087906"/>
            <a:ext cx="2586318"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25" name="Straight Arrow Connector 24">
            <a:extLst>
              <a:ext uri="{FF2B5EF4-FFF2-40B4-BE49-F238E27FC236}">
                <a16:creationId xmlns:a16="http://schemas.microsoft.com/office/drawing/2014/main" id="{4425219A-CD50-2AFB-93A3-E4A96927BF9A}"/>
              </a:ext>
            </a:extLst>
          </p:cNvPr>
          <p:cNvCxnSpPr>
            <a:cxnSpLocks/>
          </p:cNvCxnSpPr>
          <p:nvPr/>
        </p:nvCxnSpPr>
        <p:spPr>
          <a:xfrm flipV="1">
            <a:off x="1896035" y="3558225"/>
            <a:ext cx="0" cy="52968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9" name="Straight Connector 28">
            <a:extLst>
              <a:ext uri="{FF2B5EF4-FFF2-40B4-BE49-F238E27FC236}">
                <a16:creationId xmlns:a16="http://schemas.microsoft.com/office/drawing/2014/main" id="{90CAE929-4F0C-1D40-9455-E879C5F11E31}"/>
              </a:ext>
            </a:extLst>
          </p:cNvPr>
          <p:cNvCxnSpPr>
            <a:cxnSpLocks/>
          </p:cNvCxnSpPr>
          <p:nvPr/>
        </p:nvCxnSpPr>
        <p:spPr>
          <a:xfrm>
            <a:off x="4446494" y="3882601"/>
            <a:ext cx="0" cy="197223"/>
          </a:xfrm>
          <a:prstGeom prst="line">
            <a:avLst/>
          </a:prstGeom>
        </p:spPr>
        <p:style>
          <a:lnRef idx="3">
            <a:schemeClr val="accent1"/>
          </a:lnRef>
          <a:fillRef idx="0">
            <a:schemeClr val="accent1"/>
          </a:fillRef>
          <a:effectRef idx="2">
            <a:schemeClr val="accent1"/>
          </a:effectRef>
          <a:fontRef idx="minor">
            <a:schemeClr val="tx1"/>
          </a:fontRef>
        </p:style>
      </p:cxnSp>
      <p:cxnSp>
        <p:nvCxnSpPr>
          <p:cNvPr id="31" name="Straight Connector 30">
            <a:extLst>
              <a:ext uri="{FF2B5EF4-FFF2-40B4-BE49-F238E27FC236}">
                <a16:creationId xmlns:a16="http://schemas.microsoft.com/office/drawing/2014/main" id="{8DEFEE4D-9A5F-02C3-B9D0-DF2377179EAE}"/>
              </a:ext>
            </a:extLst>
          </p:cNvPr>
          <p:cNvCxnSpPr>
            <a:cxnSpLocks/>
          </p:cNvCxnSpPr>
          <p:nvPr/>
        </p:nvCxnSpPr>
        <p:spPr>
          <a:xfrm flipV="1">
            <a:off x="1550894" y="4249271"/>
            <a:ext cx="6400800" cy="16403"/>
          </a:xfrm>
          <a:prstGeom prst="line">
            <a:avLst/>
          </a:prstGeom>
        </p:spPr>
        <p:style>
          <a:lnRef idx="3">
            <a:schemeClr val="accent1"/>
          </a:lnRef>
          <a:fillRef idx="0">
            <a:schemeClr val="accent1"/>
          </a:fillRef>
          <a:effectRef idx="2">
            <a:schemeClr val="accent1"/>
          </a:effectRef>
          <a:fontRef idx="minor">
            <a:schemeClr val="tx1"/>
          </a:fontRef>
        </p:style>
      </p:cxnSp>
      <p:cxnSp>
        <p:nvCxnSpPr>
          <p:cNvPr id="33" name="Straight Connector 32">
            <a:extLst>
              <a:ext uri="{FF2B5EF4-FFF2-40B4-BE49-F238E27FC236}">
                <a16:creationId xmlns:a16="http://schemas.microsoft.com/office/drawing/2014/main" id="{A6F56879-13D3-1F74-8F3B-D59B7D4292F7}"/>
              </a:ext>
            </a:extLst>
          </p:cNvPr>
          <p:cNvCxnSpPr>
            <a:cxnSpLocks/>
          </p:cNvCxnSpPr>
          <p:nvPr/>
        </p:nvCxnSpPr>
        <p:spPr>
          <a:xfrm>
            <a:off x="7969623" y="3882600"/>
            <a:ext cx="0" cy="366671"/>
          </a:xfrm>
          <a:prstGeom prst="line">
            <a:avLst/>
          </a:prstGeom>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193DB23E-C319-6930-28F7-951F4C00652C}"/>
              </a:ext>
            </a:extLst>
          </p:cNvPr>
          <p:cNvCxnSpPr>
            <a:cxnSpLocks/>
          </p:cNvCxnSpPr>
          <p:nvPr/>
        </p:nvCxnSpPr>
        <p:spPr>
          <a:xfrm flipV="1">
            <a:off x="1550894" y="3558225"/>
            <a:ext cx="0" cy="69104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0" name="TextBox 39">
            <a:extLst>
              <a:ext uri="{FF2B5EF4-FFF2-40B4-BE49-F238E27FC236}">
                <a16:creationId xmlns:a16="http://schemas.microsoft.com/office/drawing/2014/main" id="{DA4CEF90-F507-B3A5-E79B-650E6B1ED931}"/>
              </a:ext>
            </a:extLst>
          </p:cNvPr>
          <p:cNvSpPr txBox="1"/>
          <p:nvPr/>
        </p:nvSpPr>
        <p:spPr>
          <a:xfrm>
            <a:off x="4482353" y="3796547"/>
            <a:ext cx="914400" cy="369332"/>
          </a:xfrm>
          <a:prstGeom prst="rect">
            <a:avLst/>
          </a:prstGeom>
          <a:noFill/>
        </p:spPr>
        <p:txBody>
          <a:bodyPr wrap="square" rtlCol="0">
            <a:spAutoFit/>
          </a:bodyPr>
          <a:lstStyle/>
          <a:p>
            <a:r>
              <a:rPr lang="en-US" dirty="0"/>
              <a:t>No</a:t>
            </a:r>
            <a:endParaRPr lang="en-IN" dirty="0"/>
          </a:p>
        </p:txBody>
      </p:sp>
      <p:sp>
        <p:nvSpPr>
          <p:cNvPr id="41" name="TextBox 40">
            <a:extLst>
              <a:ext uri="{FF2B5EF4-FFF2-40B4-BE49-F238E27FC236}">
                <a16:creationId xmlns:a16="http://schemas.microsoft.com/office/drawing/2014/main" id="{2DBA6859-34CA-B4CD-E778-0B6849A92D26}"/>
              </a:ext>
            </a:extLst>
          </p:cNvPr>
          <p:cNvSpPr txBox="1"/>
          <p:nvPr/>
        </p:nvSpPr>
        <p:spPr>
          <a:xfrm>
            <a:off x="8089302" y="3893954"/>
            <a:ext cx="914400" cy="369332"/>
          </a:xfrm>
          <a:prstGeom prst="rect">
            <a:avLst/>
          </a:prstGeom>
          <a:noFill/>
        </p:spPr>
        <p:txBody>
          <a:bodyPr wrap="square" rtlCol="0">
            <a:spAutoFit/>
          </a:bodyPr>
          <a:lstStyle/>
          <a:p>
            <a:r>
              <a:rPr lang="en-US" dirty="0"/>
              <a:t>No</a:t>
            </a:r>
            <a:endParaRPr lang="en-IN" dirty="0"/>
          </a:p>
        </p:txBody>
      </p:sp>
    </p:spTree>
    <p:extLst>
      <p:ext uri="{BB962C8B-B14F-4D97-AF65-F5344CB8AC3E}">
        <p14:creationId xmlns:p14="http://schemas.microsoft.com/office/powerpoint/2010/main" val="1978490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D5B34-DCB3-F587-5D96-F9ECD5C557DE}"/>
              </a:ext>
            </a:extLst>
          </p:cNvPr>
          <p:cNvSpPr>
            <a:spLocks noGrp="1"/>
          </p:cNvSpPr>
          <p:nvPr>
            <p:ph type="title"/>
          </p:nvPr>
        </p:nvSpPr>
        <p:spPr/>
        <p:txBody>
          <a:bodyPr>
            <a:normAutofit/>
          </a:bodyPr>
          <a:lstStyle/>
          <a:p>
            <a:r>
              <a:rPr lang="en-US" sz="4000" b="1" dirty="0">
                <a:latin typeface="+mn-lt"/>
              </a:rPr>
              <a:t>Dataset:</a:t>
            </a:r>
            <a:endParaRPr lang="en-IN" sz="4000" b="1" dirty="0">
              <a:latin typeface="+mn-lt"/>
            </a:endParaRPr>
          </a:p>
        </p:txBody>
      </p:sp>
      <p:sp>
        <p:nvSpPr>
          <p:cNvPr id="3" name="Content Placeholder 2">
            <a:extLst>
              <a:ext uri="{FF2B5EF4-FFF2-40B4-BE49-F238E27FC236}">
                <a16:creationId xmlns:a16="http://schemas.microsoft.com/office/drawing/2014/main" id="{3AF0F6AD-DE8D-512B-99A0-B44FB7C2E17B}"/>
              </a:ext>
            </a:extLst>
          </p:cNvPr>
          <p:cNvSpPr>
            <a:spLocks noGrp="1"/>
          </p:cNvSpPr>
          <p:nvPr>
            <p:ph idx="1"/>
          </p:nvPr>
        </p:nvSpPr>
        <p:spPr>
          <a:xfrm>
            <a:off x="1097280" y="1818839"/>
            <a:ext cx="10058400" cy="4492313"/>
          </a:xfrm>
        </p:spPr>
        <p:txBody>
          <a:bodyPr/>
          <a:lstStyle/>
          <a:p>
            <a:pPr>
              <a:buFont typeface="Arial" panose="020B0604020202020204" pitchFamily="34" charset="0"/>
              <a:buChar char="•"/>
            </a:pPr>
            <a:r>
              <a:rPr lang="en-US" dirty="0">
                <a:solidFill>
                  <a:schemeClr val="tx1"/>
                </a:solidFill>
              </a:rPr>
              <a:t>Skin Cancer MNIST: HAM10000.</a:t>
            </a:r>
          </a:p>
          <a:p>
            <a:pPr>
              <a:buFont typeface="Arial" panose="020B0604020202020204" pitchFamily="34" charset="0"/>
              <a:buChar char="•"/>
            </a:pPr>
            <a:r>
              <a:rPr lang="en-US" dirty="0">
                <a:solidFill>
                  <a:schemeClr val="tx1"/>
                </a:solidFill>
              </a:rPr>
              <a:t>10000+ images 64x64 pixels.</a:t>
            </a:r>
          </a:p>
          <a:p>
            <a:pPr>
              <a:buFont typeface="Arial" panose="020B0604020202020204" pitchFamily="34" charset="0"/>
              <a:buChar char="•"/>
            </a:pPr>
            <a:r>
              <a:rPr lang="en-US" dirty="0">
                <a:solidFill>
                  <a:schemeClr val="tx1"/>
                </a:solidFill>
              </a:rPr>
              <a:t>MNIST dataset</a:t>
            </a:r>
          </a:p>
          <a:p>
            <a:pPr>
              <a:buFont typeface="Arial" panose="020B0604020202020204" pitchFamily="34" charset="0"/>
              <a:buChar char="•"/>
            </a:pPr>
            <a:r>
              <a:rPr lang="en-US" dirty="0">
                <a:solidFill>
                  <a:schemeClr val="tx1"/>
                </a:solidFill>
              </a:rPr>
              <a:t>Dataset consist of 7 classes</a:t>
            </a:r>
          </a:p>
          <a:p>
            <a:pPr>
              <a:buFont typeface="Arial" panose="020B0604020202020204" pitchFamily="34" charset="0"/>
              <a:buChar char="•"/>
            </a:pPr>
            <a:r>
              <a:rPr lang="en-US" dirty="0">
                <a:solidFill>
                  <a:schemeClr val="tx1"/>
                </a:solidFill>
              </a:rPr>
              <a:t>Sample images: </a:t>
            </a:r>
          </a:p>
          <a:p>
            <a:pPr>
              <a:buFont typeface="Arial" panose="020B0604020202020204" pitchFamily="34" charset="0"/>
              <a:buChar char="•"/>
            </a:pPr>
            <a:endParaRPr lang="en-US" dirty="0">
              <a:solidFill>
                <a:schemeClr val="tx1"/>
              </a:solidFill>
            </a:endParaRPr>
          </a:p>
        </p:txBody>
      </p:sp>
      <p:pic>
        <p:nvPicPr>
          <p:cNvPr id="5" name="Picture 4">
            <a:extLst>
              <a:ext uri="{FF2B5EF4-FFF2-40B4-BE49-F238E27FC236}">
                <a16:creationId xmlns:a16="http://schemas.microsoft.com/office/drawing/2014/main" id="{3217A072-5224-26EC-DFA7-1CA47F8BBC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1846" y="4347993"/>
            <a:ext cx="2648308" cy="1757751"/>
          </a:xfrm>
          <a:prstGeom prst="rect">
            <a:avLst/>
          </a:prstGeom>
        </p:spPr>
      </p:pic>
      <p:pic>
        <p:nvPicPr>
          <p:cNvPr id="7" name="Picture 6">
            <a:extLst>
              <a:ext uri="{FF2B5EF4-FFF2-40B4-BE49-F238E27FC236}">
                <a16:creationId xmlns:a16="http://schemas.microsoft.com/office/drawing/2014/main" id="{9C150566-1480-6658-80AB-3007E37522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9725" y="4347992"/>
            <a:ext cx="2648308" cy="1757751"/>
          </a:xfrm>
          <a:prstGeom prst="rect">
            <a:avLst/>
          </a:prstGeom>
        </p:spPr>
      </p:pic>
      <p:pic>
        <p:nvPicPr>
          <p:cNvPr id="9" name="Picture 8">
            <a:extLst>
              <a:ext uri="{FF2B5EF4-FFF2-40B4-BE49-F238E27FC236}">
                <a16:creationId xmlns:a16="http://schemas.microsoft.com/office/drawing/2014/main" id="{C27F3DD9-0FE6-BC32-9A88-38E603F7AD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3967" y="4347993"/>
            <a:ext cx="2648308" cy="1757751"/>
          </a:xfrm>
          <a:prstGeom prst="rect">
            <a:avLst/>
          </a:prstGeom>
        </p:spPr>
      </p:pic>
    </p:spTree>
    <p:extLst>
      <p:ext uri="{BB962C8B-B14F-4D97-AF65-F5344CB8AC3E}">
        <p14:creationId xmlns:p14="http://schemas.microsoft.com/office/powerpoint/2010/main" val="2678472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571AF-2DBC-B657-65D1-446859BF9EF4}"/>
              </a:ext>
            </a:extLst>
          </p:cNvPr>
          <p:cNvSpPr>
            <a:spLocks noGrp="1"/>
          </p:cNvSpPr>
          <p:nvPr>
            <p:ph type="title"/>
          </p:nvPr>
        </p:nvSpPr>
        <p:spPr/>
        <p:txBody>
          <a:bodyPr>
            <a:normAutofit/>
          </a:bodyPr>
          <a:lstStyle/>
          <a:p>
            <a:r>
              <a:rPr lang="en-US" sz="4000" b="1" dirty="0">
                <a:latin typeface="+mn-lt"/>
              </a:rPr>
              <a:t>CNN Implementation: </a:t>
            </a:r>
            <a:endParaRPr lang="en-IN" sz="4000" b="1" dirty="0">
              <a:latin typeface="+mn-lt"/>
            </a:endParaRPr>
          </a:p>
        </p:txBody>
      </p:sp>
      <p:pic>
        <p:nvPicPr>
          <p:cNvPr id="7" name="Picture 6">
            <a:extLst>
              <a:ext uri="{FF2B5EF4-FFF2-40B4-BE49-F238E27FC236}">
                <a16:creationId xmlns:a16="http://schemas.microsoft.com/office/drawing/2014/main" id="{502036C7-2C8E-F684-B102-5F4C7E5D70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739" y="1844600"/>
            <a:ext cx="7170420" cy="4008120"/>
          </a:xfrm>
          <a:prstGeom prst="rect">
            <a:avLst/>
          </a:prstGeom>
        </p:spPr>
      </p:pic>
      <p:pic>
        <p:nvPicPr>
          <p:cNvPr id="10" name="Content Placeholder 4">
            <a:extLst>
              <a:ext uri="{FF2B5EF4-FFF2-40B4-BE49-F238E27FC236}">
                <a16:creationId xmlns:a16="http://schemas.microsoft.com/office/drawing/2014/main" id="{8125E1FB-DD31-FB4D-FBEC-F906FDDB86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033260" y="2400301"/>
            <a:ext cx="5158740" cy="2720340"/>
          </a:xfrm>
        </p:spPr>
      </p:pic>
      <p:cxnSp>
        <p:nvCxnSpPr>
          <p:cNvPr id="11" name="Straight Connector 10">
            <a:extLst>
              <a:ext uri="{FF2B5EF4-FFF2-40B4-BE49-F238E27FC236}">
                <a16:creationId xmlns:a16="http://schemas.microsoft.com/office/drawing/2014/main" id="{9760356D-245A-256C-A441-0EC0CFB37669}"/>
              </a:ext>
            </a:extLst>
          </p:cNvPr>
          <p:cNvCxnSpPr>
            <a:cxnSpLocks/>
          </p:cNvCxnSpPr>
          <p:nvPr/>
        </p:nvCxnSpPr>
        <p:spPr>
          <a:xfrm>
            <a:off x="6902824" y="1844600"/>
            <a:ext cx="0" cy="4457588"/>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9180015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BEB1F-321F-E4B0-D5B9-C3EEEC040AA7}"/>
              </a:ext>
            </a:extLst>
          </p:cNvPr>
          <p:cNvSpPr>
            <a:spLocks noGrp="1"/>
          </p:cNvSpPr>
          <p:nvPr>
            <p:ph type="title"/>
          </p:nvPr>
        </p:nvSpPr>
        <p:spPr/>
        <p:txBody>
          <a:bodyPr>
            <a:normAutofit/>
          </a:bodyPr>
          <a:lstStyle/>
          <a:p>
            <a:r>
              <a:rPr lang="en-US" sz="4000" b="1" dirty="0">
                <a:latin typeface="+mn-lt"/>
              </a:rPr>
              <a:t>CNN Implementation: </a:t>
            </a:r>
            <a:endParaRPr lang="en-IN" sz="4000" b="1" dirty="0">
              <a:latin typeface="+mn-lt"/>
            </a:endParaRPr>
          </a:p>
        </p:txBody>
      </p:sp>
      <p:pic>
        <p:nvPicPr>
          <p:cNvPr id="6" name="Picture 5">
            <a:extLst>
              <a:ext uri="{FF2B5EF4-FFF2-40B4-BE49-F238E27FC236}">
                <a16:creationId xmlns:a16="http://schemas.microsoft.com/office/drawing/2014/main" id="{23897696-CD8C-AC00-C9C8-DF174E7C6BB2}"/>
              </a:ext>
            </a:extLst>
          </p:cNvPr>
          <p:cNvPicPr>
            <a:picLocks noChangeAspect="1"/>
          </p:cNvPicPr>
          <p:nvPr/>
        </p:nvPicPr>
        <p:blipFill>
          <a:blip r:embed="rId2"/>
          <a:stretch>
            <a:fillRect/>
          </a:stretch>
        </p:blipFill>
        <p:spPr>
          <a:xfrm>
            <a:off x="1586460" y="2156660"/>
            <a:ext cx="6767146" cy="662997"/>
          </a:xfrm>
          <a:prstGeom prst="rect">
            <a:avLst/>
          </a:prstGeom>
        </p:spPr>
      </p:pic>
      <p:pic>
        <p:nvPicPr>
          <p:cNvPr id="8" name="Picture 7">
            <a:extLst>
              <a:ext uri="{FF2B5EF4-FFF2-40B4-BE49-F238E27FC236}">
                <a16:creationId xmlns:a16="http://schemas.microsoft.com/office/drawing/2014/main" id="{3C079FA0-AE67-8FF3-3114-F8A5DF9D7FF9}"/>
              </a:ext>
            </a:extLst>
          </p:cNvPr>
          <p:cNvPicPr>
            <a:picLocks noChangeAspect="1"/>
          </p:cNvPicPr>
          <p:nvPr/>
        </p:nvPicPr>
        <p:blipFill>
          <a:blip r:embed="rId3"/>
          <a:stretch>
            <a:fillRect/>
          </a:stretch>
        </p:blipFill>
        <p:spPr>
          <a:xfrm>
            <a:off x="1647425" y="3429000"/>
            <a:ext cx="6645216" cy="1722269"/>
          </a:xfrm>
          <a:prstGeom prst="rect">
            <a:avLst/>
          </a:prstGeom>
        </p:spPr>
      </p:pic>
    </p:spTree>
    <p:extLst>
      <p:ext uri="{BB962C8B-B14F-4D97-AF65-F5344CB8AC3E}">
        <p14:creationId xmlns:p14="http://schemas.microsoft.com/office/powerpoint/2010/main" val="1513791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95741-A750-3197-CAD6-71D4380BDB45}"/>
              </a:ext>
            </a:extLst>
          </p:cNvPr>
          <p:cNvSpPr>
            <a:spLocks noGrp="1"/>
          </p:cNvSpPr>
          <p:nvPr>
            <p:ph type="title"/>
          </p:nvPr>
        </p:nvSpPr>
        <p:spPr/>
        <p:txBody>
          <a:bodyPr>
            <a:normAutofit/>
          </a:bodyPr>
          <a:lstStyle/>
          <a:p>
            <a:r>
              <a:rPr lang="en-IN" sz="4000" b="1" dirty="0" err="1">
                <a:latin typeface="+mn-lt"/>
              </a:rPr>
              <a:t>MobileNet</a:t>
            </a:r>
            <a:r>
              <a:rPr lang="en-IN" sz="4000" b="1" dirty="0">
                <a:latin typeface="+mn-lt"/>
              </a:rPr>
              <a:t>:</a:t>
            </a:r>
          </a:p>
        </p:txBody>
      </p:sp>
      <p:sp>
        <p:nvSpPr>
          <p:cNvPr id="3" name="Content Placeholder 2">
            <a:extLst>
              <a:ext uri="{FF2B5EF4-FFF2-40B4-BE49-F238E27FC236}">
                <a16:creationId xmlns:a16="http://schemas.microsoft.com/office/drawing/2014/main" id="{605B3703-C61D-ABF0-4456-2FB067ED0A6D}"/>
              </a:ext>
            </a:extLst>
          </p:cNvPr>
          <p:cNvSpPr>
            <a:spLocks noGrp="1"/>
          </p:cNvSpPr>
          <p:nvPr>
            <p:ph idx="1"/>
          </p:nvPr>
        </p:nvSpPr>
        <p:spPr/>
        <p:txBody>
          <a:bodyPr/>
          <a:lstStyle/>
          <a:p>
            <a:r>
              <a:rPr lang="en-US" dirty="0" err="1">
                <a:solidFill>
                  <a:schemeClr val="tx1"/>
                </a:solidFill>
              </a:rPr>
              <a:t>MobileNet</a:t>
            </a:r>
            <a:r>
              <a:rPr lang="en-US" dirty="0">
                <a:solidFill>
                  <a:schemeClr val="tx1"/>
                </a:solidFill>
              </a:rPr>
              <a:t> is a type of convolutional neural network designed for mobile and embedded vision applications. They are based on a streamlined architecture that uses </a:t>
            </a:r>
            <a:r>
              <a:rPr lang="en-US" dirty="0" err="1">
                <a:solidFill>
                  <a:schemeClr val="tx1"/>
                </a:solidFill>
              </a:rPr>
              <a:t>depthwise</a:t>
            </a:r>
            <a:r>
              <a:rPr lang="en-US" dirty="0">
                <a:solidFill>
                  <a:schemeClr val="tx1"/>
                </a:solidFill>
              </a:rPr>
              <a:t> separable convolutions to build light weight deep neural networks that can have low latency for mobile and embedded devices. </a:t>
            </a:r>
          </a:p>
          <a:p>
            <a:r>
              <a:rPr lang="en-US" dirty="0">
                <a:solidFill>
                  <a:schemeClr val="tx1"/>
                </a:solidFill>
              </a:rPr>
              <a:t>In </a:t>
            </a:r>
            <a:r>
              <a:rPr lang="en-US" dirty="0" err="1">
                <a:solidFill>
                  <a:schemeClr val="tx1"/>
                </a:solidFill>
              </a:rPr>
              <a:t>MobileNet</a:t>
            </a:r>
            <a:r>
              <a:rPr lang="en-US" dirty="0">
                <a:solidFill>
                  <a:schemeClr val="tx1"/>
                </a:solidFill>
              </a:rPr>
              <a:t> we have 85 pre-define layers along with 4 user-defined layers which 1</a:t>
            </a:r>
            <a:r>
              <a:rPr lang="en-US" baseline="30000" dirty="0">
                <a:solidFill>
                  <a:schemeClr val="tx1"/>
                </a:solidFill>
              </a:rPr>
              <a:t>st</a:t>
            </a:r>
            <a:r>
              <a:rPr lang="en-US" dirty="0">
                <a:solidFill>
                  <a:schemeClr val="tx1"/>
                </a:solidFill>
              </a:rPr>
              <a:t> layer is the dropout layer, the 2</a:t>
            </a:r>
            <a:r>
              <a:rPr lang="en-US" baseline="30000" dirty="0">
                <a:solidFill>
                  <a:schemeClr val="tx1"/>
                </a:solidFill>
              </a:rPr>
              <a:t>nd</a:t>
            </a:r>
            <a:r>
              <a:rPr lang="en-US" dirty="0">
                <a:solidFill>
                  <a:schemeClr val="tx1"/>
                </a:solidFill>
              </a:rPr>
              <a:t> average pooling, and 3</a:t>
            </a:r>
            <a:r>
              <a:rPr lang="en-US" baseline="30000" dirty="0">
                <a:solidFill>
                  <a:schemeClr val="tx1"/>
                </a:solidFill>
              </a:rPr>
              <a:t>rd</a:t>
            </a:r>
            <a:r>
              <a:rPr lang="en-US" dirty="0">
                <a:solidFill>
                  <a:schemeClr val="tx1"/>
                </a:solidFill>
              </a:rPr>
              <a:t> dense layer with 128 neurons. The last layer of this model is the output layer with 7 neurons .</a:t>
            </a:r>
          </a:p>
          <a:p>
            <a:r>
              <a:rPr lang="en-US" dirty="0">
                <a:solidFill>
                  <a:schemeClr val="tx1"/>
                </a:solidFill>
              </a:rPr>
              <a:t>All the layers are followed by batch normalization and </a:t>
            </a:r>
            <a:r>
              <a:rPr lang="en-US" dirty="0" err="1">
                <a:solidFill>
                  <a:schemeClr val="tx1"/>
                </a:solidFill>
              </a:rPr>
              <a:t>ReLU</a:t>
            </a:r>
            <a:r>
              <a:rPr lang="en-US" dirty="0">
                <a:solidFill>
                  <a:schemeClr val="tx1"/>
                </a:solidFill>
              </a:rPr>
              <a:t> activations. The final classification layer has a sigmoid activation.</a:t>
            </a:r>
            <a:endParaRPr lang="en-IN" dirty="0">
              <a:solidFill>
                <a:schemeClr val="tx1"/>
              </a:solidFill>
            </a:endParaRPr>
          </a:p>
        </p:txBody>
      </p:sp>
    </p:spTree>
    <p:extLst>
      <p:ext uri="{BB962C8B-B14F-4D97-AF65-F5344CB8AC3E}">
        <p14:creationId xmlns:p14="http://schemas.microsoft.com/office/powerpoint/2010/main" val="658172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BF3B9-6072-E912-ACBE-E2E49AB6AFBD}"/>
              </a:ext>
            </a:extLst>
          </p:cNvPr>
          <p:cNvSpPr>
            <a:spLocks noGrp="1"/>
          </p:cNvSpPr>
          <p:nvPr>
            <p:ph type="title"/>
          </p:nvPr>
        </p:nvSpPr>
        <p:spPr/>
        <p:txBody>
          <a:bodyPr>
            <a:normAutofit/>
          </a:bodyPr>
          <a:lstStyle/>
          <a:p>
            <a:r>
              <a:rPr lang="en-US" sz="4000" b="1" dirty="0" err="1">
                <a:latin typeface="+mn-lt"/>
              </a:rPr>
              <a:t>MobileNet</a:t>
            </a:r>
            <a:r>
              <a:rPr lang="en-US" sz="4000" b="1" dirty="0">
                <a:latin typeface="+mn-lt"/>
              </a:rPr>
              <a:t> Implementation: </a:t>
            </a:r>
            <a:endParaRPr lang="en-IN" sz="4000" b="1" dirty="0">
              <a:latin typeface="+mn-lt"/>
            </a:endParaRPr>
          </a:p>
        </p:txBody>
      </p:sp>
      <p:pic>
        <p:nvPicPr>
          <p:cNvPr id="5" name="Picture 4">
            <a:extLst>
              <a:ext uri="{FF2B5EF4-FFF2-40B4-BE49-F238E27FC236}">
                <a16:creationId xmlns:a16="http://schemas.microsoft.com/office/drawing/2014/main" id="{085B32E1-7F3F-BCC3-8786-9231A129BD93}"/>
              </a:ext>
            </a:extLst>
          </p:cNvPr>
          <p:cNvPicPr>
            <a:picLocks noChangeAspect="1"/>
          </p:cNvPicPr>
          <p:nvPr/>
        </p:nvPicPr>
        <p:blipFill>
          <a:blip r:embed="rId2"/>
          <a:stretch>
            <a:fillRect/>
          </a:stretch>
        </p:blipFill>
        <p:spPr>
          <a:xfrm>
            <a:off x="1186927" y="2312977"/>
            <a:ext cx="6500423" cy="3254022"/>
          </a:xfrm>
          <a:prstGeom prst="rect">
            <a:avLst/>
          </a:prstGeom>
        </p:spPr>
      </p:pic>
    </p:spTree>
    <p:extLst>
      <p:ext uri="{BB962C8B-B14F-4D97-AF65-F5344CB8AC3E}">
        <p14:creationId xmlns:p14="http://schemas.microsoft.com/office/powerpoint/2010/main" val="4028145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33F90-9D2D-E5DB-8B4E-1F6A1C67DF43}"/>
              </a:ext>
            </a:extLst>
          </p:cNvPr>
          <p:cNvSpPr>
            <a:spLocks noGrp="1"/>
          </p:cNvSpPr>
          <p:nvPr>
            <p:ph type="title"/>
          </p:nvPr>
        </p:nvSpPr>
        <p:spPr/>
        <p:txBody>
          <a:bodyPr>
            <a:normAutofit/>
          </a:bodyPr>
          <a:lstStyle/>
          <a:p>
            <a:r>
              <a:rPr lang="en-IN" sz="4000" b="1" dirty="0">
                <a:latin typeface="+mn-lt"/>
              </a:rPr>
              <a:t>Content</a:t>
            </a:r>
          </a:p>
        </p:txBody>
      </p:sp>
      <p:sp>
        <p:nvSpPr>
          <p:cNvPr id="3" name="Content Placeholder 2">
            <a:extLst>
              <a:ext uri="{FF2B5EF4-FFF2-40B4-BE49-F238E27FC236}">
                <a16:creationId xmlns:a16="http://schemas.microsoft.com/office/drawing/2014/main" id="{EB13A386-2E91-7F53-39A8-C42EA9FF2D7F}"/>
              </a:ext>
            </a:extLst>
          </p:cNvPr>
          <p:cNvSpPr>
            <a:spLocks noGrp="1"/>
          </p:cNvSpPr>
          <p:nvPr>
            <p:ph sz="half" idx="1"/>
          </p:nvPr>
        </p:nvSpPr>
        <p:spPr/>
        <p:txBody>
          <a:bodyPr/>
          <a:lstStyle/>
          <a:p>
            <a:pPr lvl="1"/>
            <a:r>
              <a:rPr lang="en-IN" sz="2000" dirty="0">
                <a:solidFill>
                  <a:schemeClr val="tx1"/>
                </a:solidFill>
              </a:rPr>
              <a:t>Problem statement.</a:t>
            </a:r>
          </a:p>
          <a:p>
            <a:pPr lvl="1"/>
            <a:r>
              <a:rPr lang="en-IN" sz="2000" dirty="0">
                <a:solidFill>
                  <a:schemeClr val="tx1"/>
                </a:solidFill>
              </a:rPr>
              <a:t>Objective.</a:t>
            </a:r>
          </a:p>
          <a:p>
            <a:pPr lvl="1"/>
            <a:r>
              <a:rPr lang="en-IN" sz="2000" dirty="0">
                <a:solidFill>
                  <a:schemeClr val="tx1"/>
                </a:solidFill>
              </a:rPr>
              <a:t>Introduction.</a:t>
            </a:r>
          </a:p>
          <a:p>
            <a:pPr lvl="1"/>
            <a:r>
              <a:rPr lang="en-IN" sz="2000" dirty="0">
                <a:solidFill>
                  <a:schemeClr val="tx1"/>
                </a:solidFill>
              </a:rPr>
              <a:t>Requirement-</a:t>
            </a:r>
          </a:p>
          <a:p>
            <a:pPr lvl="1"/>
            <a:r>
              <a:rPr lang="en-IN" sz="2000" dirty="0">
                <a:solidFill>
                  <a:schemeClr val="tx1"/>
                </a:solidFill>
              </a:rPr>
              <a:t>System Requirement.</a:t>
            </a:r>
          </a:p>
          <a:p>
            <a:pPr lvl="1"/>
            <a:r>
              <a:rPr lang="en-IN" sz="2000" dirty="0">
                <a:solidFill>
                  <a:schemeClr val="tx1"/>
                </a:solidFill>
              </a:rPr>
              <a:t>Algorithm list.</a:t>
            </a:r>
          </a:p>
          <a:p>
            <a:pPr lvl="1"/>
            <a:r>
              <a:rPr lang="en-US" sz="2000" dirty="0">
                <a:solidFill>
                  <a:schemeClr val="tx1"/>
                </a:solidFill>
                <a:latin typeface="+mn-lt"/>
              </a:rPr>
              <a:t>System Design.</a:t>
            </a:r>
          </a:p>
          <a:p>
            <a:pPr lvl="1"/>
            <a:r>
              <a:rPr lang="en-US" sz="2000" dirty="0">
                <a:solidFill>
                  <a:schemeClr val="tx1"/>
                </a:solidFill>
                <a:latin typeface="+mn-lt"/>
              </a:rPr>
              <a:t>System Architecture.</a:t>
            </a:r>
          </a:p>
          <a:p>
            <a:pPr lvl="1"/>
            <a:endParaRPr lang="en-US" sz="2000" dirty="0">
              <a:solidFill>
                <a:schemeClr val="tx1"/>
              </a:solidFill>
              <a:latin typeface="+mn-lt"/>
            </a:endParaRPr>
          </a:p>
          <a:p>
            <a:pPr lvl="1"/>
            <a:endParaRPr lang="en-US" sz="2000" dirty="0">
              <a:solidFill>
                <a:schemeClr val="tx1"/>
              </a:solidFill>
              <a:latin typeface="+mn-lt"/>
            </a:endParaRPr>
          </a:p>
          <a:p>
            <a:endParaRPr lang="en-IN" dirty="0">
              <a:solidFill>
                <a:schemeClr val="tx1"/>
              </a:solidFill>
            </a:endParaRPr>
          </a:p>
        </p:txBody>
      </p:sp>
      <p:sp>
        <p:nvSpPr>
          <p:cNvPr id="4" name="Content Placeholder 3">
            <a:extLst>
              <a:ext uri="{FF2B5EF4-FFF2-40B4-BE49-F238E27FC236}">
                <a16:creationId xmlns:a16="http://schemas.microsoft.com/office/drawing/2014/main" id="{F2912D67-B841-F417-300C-645CEA745704}"/>
              </a:ext>
            </a:extLst>
          </p:cNvPr>
          <p:cNvSpPr>
            <a:spLocks noGrp="1"/>
          </p:cNvSpPr>
          <p:nvPr>
            <p:ph sz="half" idx="2"/>
          </p:nvPr>
        </p:nvSpPr>
        <p:spPr/>
        <p:txBody>
          <a:bodyPr/>
          <a:lstStyle/>
          <a:p>
            <a:pPr lvl="1"/>
            <a:r>
              <a:rPr lang="en-US" sz="2000" dirty="0">
                <a:solidFill>
                  <a:schemeClr val="tx1"/>
                </a:solidFill>
                <a:latin typeface="+mn-lt"/>
              </a:rPr>
              <a:t>Dataset.</a:t>
            </a:r>
          </a:p>
          <a:p>
            <a:pPr lvl="1"/>
            <a:r>
              <a:rPr lang="en-US" sz="2000" dirty="0">
                <a:solidFill>
                  <a:schemeClr val="tx1"/>
                </a:solidFill>
                <a:latin typeface="+mn-lt"/>
              </a:rPr>
              <a:t>Implementation – </a:t>
            </a:r>
            <a:r>
              <a:rPr lang="en-US" sz="2000" dirty="0" err="1">
                <a:solidFill>
                  <a:schemeClr val="tx1"/>
                </a:solidFill>
                <a:latin typeface="+mn-lt"/>
              </a:rPr>
              <a:t>CNN,MobileNet,ResNet</a:t>
            </a:r>
            <a:r>
              <a:rPr lang="en-US" sz="2000" dirty="0">
                <a:solidFill>
                  <a:schemeClr val="tx1"/>
                </a:solidFill>
                <a:latin typeface="+mn-lt"/>
              </a:rPr>
              <a:t>.</a:t>
            </a:r>
          </a:p>
          <a:p>
            <a:pPr lvl="1"/>
            <a:r>
              <a:rPr lang="en-US" sz="2000" dirty="0">
                <a:solidFill>
                  <a:schemeClr val="tx1"/>
                </a:solidFill>
                <a:latin typeface="+mn-lt"/>
              </a:rPr>
              <a:t>GUI</a:t>
            </a:r>
          </a:p>
          <a:p>
            <a:pPr lvl="1"/>
            <a:r>
              <a:rPr lang="en-US" sz="2000" dirty="0">
                <a:solidFill>
                  <a:schemeClr val="tx1"/>
                </a:solidFill>
              </a:rPr>
              <a:t>Project Plan.</a:t>
            </a:r>
            <a:endParaRPr lang="en-US" sz="2000" dirty="0">
              <a:solidFill>
                <a:schemeClr val="tx1"/>
              </a:solidFill>
              <a:latin typeface="+mn-lt"/>
            </a:endParaRPr>
          </a:p>
          <a:p>
            <a:pPr lvl="1"/>
            <a:r>
              <a:rPr lang="en-IN" sz="2000" dirty="0">
                <a:solidFill>
                  <a:schemeClr val="tx1"/>
                </a:solidFill>
                <a:latin typeface="+mn-lt"/>
              </a:rPr>
              <a:t>Literature Review.</a:t>
            </a:r>
            <a:endParaRPr lang="en-US" sz="2000" dirty="0">
              <a:solidFill>
                <a:schemeClr val="tx1"/>
              </a:solidFill>
              <a:latin typeface="+mn-lt"/>
            </a:endParaRPr>
          </a:p>
          <a:p>
            <a:pPr lvl="1"/>
            <a:r>
              <a:rPr lang="en-US" sz="2000" dirty="0">
                <a:solidFill>
                  <a:schemeClr val="tx1"/>
                </a:solidFill>
                <a:latin typeface="+mn-lt"/>
              </a:rPr>
              <a:t>Conclusion</a:t>
            </a:r>
          </a:p>
          <a:p>
            <a:pPr lvl="1"/>
            <a:r>
              <a:rPr lang="en-US" sz="2000" dirty="0">
                <a:solidFill>
                  <a:schemeClr val="tx1"/>
                </a:solidFill>
              </a:rPr>
              <a:t>References.</a:t>
            </a:r>
            <a:endParaRPr lang="en-IN" sz="2000" dirty="0">
              <a:solidFill>
                <a:schemeClr val="tx1"/>
              </a:solidFill>
            </a:endParaRPr>
          </a:p>
          <a:p>
            <a:endParaRPr lang="en-IN" dirty="0">
              <a:solidFill>
                <a:schemeClr val="tx1"/>
              </a:solidFill>
            </a:endParaRPr>
          </a:p>
        </p:txBody>
      </p:sp>
    </p:spTree>
    <p:extLst>
      <p:ext uri="{BB962C8B-B14F-4D97-AF65-F5344CB8AC3E}">
        <p14:creationId xmlns:p14="http://schemas.microsoft.com/office/powerpoint/2010/main" val="1605927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6D086-A7FE-315E-9D27-01D1972A8EF1}"/>
              </a:ext>
            </a:extLst>
          </p:cNvPr>
          <p:cNvSpPr>
            <a:spLocks noGrp="1"/>
          </p:cNvSpPr>
          <p:nvPr>
            <p:ph type="title"/>
          </p:nvPr>
        </p:nvSpPr>
        <p:spPr/>
        <p:txBody>
          <a:bodyPr>
            <a:normAutofit/>
          </a:bodyPr>
          <a:lstStyle/>
          <a:p>
            <a:r>
              <a:rPr lang="en-US" sz="4000" b="1" dirty="0" err="1">
                <a:latin typeface="+mn-lt"/>
              </a:rPr>
              <a:t>MobileNet</a:t>
            </a:r>
            <a:r>
              <a:rPr lang="en-US" sz="4000" b="1" dirty="0">
                <a:latin typeface="+mn-lt"/>
              </a:rPr>
              <a:t> Implementation:</a:t>
            </a:r>
            <a:endParaRPr lang="en-IN" sz="4000" b="1" dirty="0">
              <a:latin typeface="+mn-lt"/>
            </a:endParaRPr>
          </a:p>
        </p:txBody>
      </p:sp>
      <p:pic>
        <p:nvPicPr>
          <p:cNvPr id="5" name="Picture 4">
            <a:extLst>
              <a:ext uri="{FF2B5EF4-FFF2-40B4-BE49-F238E27FC236}">
                <a16:creationId xmlns:a16="http://schemas.microsoft.com/office/drawing/2014/main" id="{04FEE4FA-E8E5-C1EA-74E3-95A6DCB676D6}"/>
              </a:ext>
            </a:extLst>
          </p:cNvPr>
          <p:cNvPicPr>
            <a:picLocks noChangeAspect="1"/>
          </p:cNvPicPr>
          <p:nvPr/>
        </p:nvPicPr>
        <p:blipFill>
          <a:blip r:embed="rId2"/>
          <a:stretch>
            <a:fillRect/>
          </a:stretch>
        </p:blipFill>
        <p:spPr>
          <a:xfrm>
            <a:off x="1334432" y="1808755"/>
            <a:ext cx="7182040" cy="4399861"/>
          </a:xfrm>
          <a:prstGeom prst="rect">
            <a:avLst/>
          </a:prstGeom>
        </p:spPr>
      </p:pic>
    </p:spTree>
    <p:extLst>
      <p:ext uri="{BB962C8B-B14F-4D97-AF65-F5344CB8AC3E}">
        <p14:creationId xmlns:p14="http://schemas.microsoft.com/office/powerpoint/2010/main" val="33604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7425E-3326-10F1-B222-8B1BCB247E7C}"/>
              </a:ext>
            </a:extLst>
          </p:cNvPr>
          <p:cNvSpPr>
            <a:spLocks noGrp="1"/>
          </p:cNvSpPr>
          <p:nvPr>
            <p:ph type="title"/>
          </p:nvPr>
        </p:nvSpPr>
        <p:spPr/>
        <p:txBody>
          <a:bodyPr>
            <a:normAutofit/>
          </a:bodyPr>
          <a:lstStyle/>
          <a:p>
            <a:r>
              <a:rPr lang="en-IN" sz="4000" b="1" dirty="0" err="1">
                <a:latin typeface="+mn-lt"/>
              </a:rPr>
              <a:t>ResNets</a:t>
            </a:r>
            <a:r>
              <a:rPr lang="en-IN" sz="4000" b="1" dirty="0">
                <a:latin typeface="+mn-lt"/>
              </a:rPr>
              <a:t>:</a:t>
            </a:r>
          </a:p>
        </p:txBody>
      </p:sp>
      <p:sp>
        <p:nvSpPr>
          <p:cNvPr id="3" name="Content Placeholder 2">
            <a:extLst>
              <a:ext uri="{FF2B5EF4-FFF2-40B4-BE49-F238E27FC236}">
                <a16:creationId xmlns:a16="http://schemas.microsoft.com/office/drawing/2014/main" id="{CA8C2812-C4A6-DA39-471A-5A1C6AE904FB}"/>
              </a:ext>
            </a:extLst>
          </p:cNvPr>
          <p:cNvSpPr>
            <a:spLocks noGrp="1"/>
          </p:cNvSpPr>
          <p:nvPr>
            <p:ph idx="1"/>
          </p:nvPr>
        </p:nvSpPr>
        <p:spPr/>
        <p:txBody>
          <a:bodyPr/>
          <a:lstStyle/>
          <a:p>
            <a:r>
              <a:rPr lang="en-US" dirty="0" err="1">
                <a:solidFill>
                  <a:schemeClr val="tx1"/>
                </a:solidFill>
              </a:rPr>
              <a:t>ResNets</a:t>
            </a:r>
            <a:r>
              <a:rPr lang="en-US" dirty="0">
                <a:solidFill>
                  <a:schemeClr val="tx1"/>
                </a:solidFill>
              </a:rPr>
              <a:t> are a common neural network architecture used for deep learning computer vision applications like object detection and image segmentation. Residual Network (</a:t>
            </a:r>
            <a:r>
              <a:rPr lang="en-US" dirty="0" err="1">
                <a:solidFill>
                  <a:schemeClr val="tx1"/>
                </a:solidFill>
              </a:rPr>
              <a:t>ResNet</a:t>
            </a:r>
            <a:r>
              <a:rPr lang="en-US" dirty="0">
                <a:solidFill>
                  <a:schemeClr val="tx1"/>
                </a:solidFill>
              </a:rPr>
              <a:t>) is a Convolutional Neural Network (CNN) architecture that overcame the “vanishing gradient” problem, making it possible to construct networks with up to thousands of convolutional layers, which outperform shallower networks.</a:t>
            </a:r>
          </a:p>
          <a:p>
            <a:r>
              <a:rPr lang="en-US" dirty="0">
                <a:solidFill>
                  <a:schemeClr val="tx1"/>
                </a:solidFill>
              </a:rPr>
              <a:t>Layers-</a:t>
            </a:r>
          </a:p>
          <a:p>
            <a:r>
              <a:rPr lang="en-US" dirty="0">
                <a:solidFill>
                  <a:schemeClr val="tx1"/>
                </a:solidFill>
              </a:rPr>
              <a:t>ResNet50 :</a:t>
            </a:r>
          </a:p>
          <a:p>
            <a:r>
              <a:rPr lang="en-US" dirty="0">
                <a:solidFill>
                  <a:schemeClr val="tx1"/>
                </a:solidFill>
              </a:rPr>
              <a:t>There are 50 pre-defined layers in this model, and four new layers are added. Which 1</a:t>
            </a:r>
            <a:r>
              <a:rPr lang="en-US" baseline="30000" dirty="0">
                <a:solidFill>
                  <a:schemeClr val="tx1"/>
                </a:solidFill>
              </a:rPr>
              <a:t>st</a:t>
            </a:r>
            <a:r>
              <a:rPr lang="en-US" dirty="0">
                <a:solidFill>
                  <a:schemeClr val="tx1"/>
                </a:solidFill>
              </a:rPr>
              <a:t>  and 3</a:t>
            </a:r>
            <a:r>
              <a:rPr lang="en-US" baseline="30000" dirty="0">
                <a:solidFill>
                  <a:schemeClr val="tx1"/>
                </a:solidFill>
              </a:rPr>
              <a:t>rd</a:t>
            </a:r>
            <a:r>
              <a:rPr lang="en-US" dirty="0">
                <a:solidFill>
                  <a:schemeClr val="tx1"/>
                </a:solidFill>
              </a:rPr>
              <a:t> layers are the drop layer and 2</a:t>
            </a:r>
            <a:r>
              <a:rPr lang="en-US" baseline="30000" dirty="0">
                <a:solidFill>
                  <a:schemeClr val="tx1"/>
                </a:solidFill>
              </a:rPr>
              <a:t>nd</a:t>
            </a:r>
            <a:r>
              <a:rPr lang="en-US" dirty="0">
                <a:solidFill>
                  <a:schemeClr val="tx1"/>
                </a:solidFill>
              </a:rPr>
              <a:t> layer is a dense layer with 128 neurons. The last layer is the dense output layer with 7 neurons and a </a:t>
            </a:r>
            <a:r>
              <a:rPr lang="en-US" dirty="0" err="1">
                <a:solidFill>
                  <a:schemeClr val="tx1"/>
                </a:solidFill>
              </a:rPr>
              <a:t>Softmax</a:t>
            </a:r>
            <a:r>
              <a:rPr lang="en-US" dirty="0">
                <a:solidFill>
                  <a:schemeClr val="tx1"/>
                </a:solidFill>
              </a:rPr>
              <a:t> activation function.</a:t>
            </a:r>
          </a:p>
        </p:txBody>
      </p:sp>
    </p:spTree>
    <p:extLst>
      <p:ext uri="{BB962C8B-B14F-4D97-AF65-F5344CB8AC3E}">
        <p14:creationId xmlns:p14="http://schemas.microsoft.com/office/powerpoint/2010/main" val="11262275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4D2F9-5375-8943-D0C9-470BE6385EF6}"/>
              </a:ext>
            </a:extLst>
          </p:cNvPr>
          <p:cNvSpPr>
            <a:spLocks noGrp="1"/>
          </p:cNvSpPr>
          <p:nvPr>
            <p:ph type="title"/>
          </p:nvPr>
        </p:nvSpPr>
        <p:spPr/>
        <p:txBody>
          <a:bodyPr>
            <a:normAutofit/>
          </a:bodyPr>
          <a:lstStyle/>
          <a:p>
            <a:r>
              <a:rPr lang="en-US" sz="4000" b="1" dirty="0" err="1">
                <a:latin typeface="+mn-lt"/>
              </a:rPr>
              <a:t>ResNet</a:t>
            </a:r>
            <a:r>
              <a:rPr lang="en-US" sz="4000" b="1" dirty="0">
                <a:latin typeface="+mn-lt"/>
              </a:rPr>
              <a:t> Implementation: </a:t>
            </a:r>
            <a:endParaRPr lang="en-IN" sz="4000" b="1" dirty="0">
              <a:latin typeface="+mn-lt"/>
            </a:endParaRPr>
          </a:p>
        </p:txBody>
      </p:sp>
      <p:pic>
        <p:nvPicPr>
          <p:cNvPr id="5" name="Picture 4">
            <a:extLst>
              <a:ext uri="{FF2B5EF4-FFF2-40B4-BE49-F238E27FC236}">
                <a16:creationId xmlns:a16="http://schemas.microsoft.com/office/drawing/2014/main" id="{2E00DE79-FD76-D92A-981C-ED65AF6437DA}"/>
              </a:ext>
            </a:extLst>
          </p:cNvPr>
          <p:cNvPicPr>
            <a:picLocks noChangeAspect="1"/>
          </p:cNvPicPr>
          <p:nvPr/>
        </p:nvPicPr>
        <p:blipFill rotWithShape="1">
          <a:blip r:embed="rId2"/>
          <a:srcRect b="19191"/>
          <a:stretch/>
        </p:blipFill>
        <p:spPr>
          <a:xfrm>
            <a:off x="1097280" y="2027881"/>
            <a:ext cx="7331075" cy="2974425"/>
          </a:xfrm>
          <a:prstGeom prst="rect">
            <a:avLst/>
          </a:prstGeom>
        </p:spPr>
      </p:pic>
    </p:spTree>
    <p:extLst>
      <p:ext uri="{BB962C8B-B14F-4D97-AF65-F5344CB8AC3E}">
        <p14:creationId xmlns:p14="http://schemas.microsoft.com/office/powerpoint/2010/main" val="25389822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8E362-C444-BF44-FCAC-4FA9055287CB}"/>
              </a:ext>
            </a:extLst>
          </p:cNvPr>
          <p:cNvSpPr>
            <a:spLocks noGrp="1"/>
          </p:cNvSpPr>
          <p:nvPr>
            <p:ph type="title"/>
          </p:nvPr>
        </p:nvSpPr>
        <p:spPr/>
        <p:txBody>
          <a:bodyPr>
            <a:normAutofit/>
          </a:bodyPr>
          <a:lstStyle/>
          <a:p>
            <a:r>
              <a:rPr lang="en-US" sz="4000" b="1" dirty="0" err="1">
                <a:latin typeface="+mn-lt"/>
              </a:rPr>
              <a:t>ResNet</a:t>
            </a:r>
            <a:r>
              <a:rPr lang="en-US" sz="4000" b="1" dirty="0">
                <a:latin typeface="+mn-lt"/>
              </a:rPr>
              <a:t> Implementation: </a:t>
            </a:r>
            <a:endParaRPr lang="en-IN" sz="4000" b="1" dirty="0">
              <a:latin typeface="+mn-lt"/>
            </a:endParaRPr>
          </a:p>
        </p:txBody>
      </p:sp>
      <p:pic>
        <p:nvPicPr>
          <p:cNvPr id="5" name="Picture 4">
            <a:extLst>
              <a:ext uri="{FF2B5EF4-FFF2-40B4-BE49-F238E27FC236}">
                <a16:creationId xmlns:a16="http://schemas.microsoft.com/office/drawing/2014/main" id="{08303023-F177-1C04-7834-67FA135BD7DA}"/>
              </a:ext>
            </a:extLst>
          </p:cNvPr>
          <p:cNvPicPr>
            <a:picLocks noChangeAspect="1"/>
          </p:cNvPicPr>
          <p:nvPr/>
        </p:nvPicPr>
        <p:blipFill>
          <a:blip r:embed="rId2"/>
          <a:stretch>
            <a:fillRect/>
          </a:stretch>
        </p:blipFill>
        <p:spPr>
          <a:xfrm>
            <a:off x="1325467" y="1881255"/>
            <a:ext cx="7406158" cy="4424765"/>
          </a:xfrm>
          <a:prstGeom prst="rect">
            <a:avLst/>
          </a:prstGeom>
        </p:spPr>
      </p:pic>
    </p:spTree>
    <p:extLst>
      <p:ext uri="{BB962C8B-B14F-4D97-AF65-F5344CB8AC3E}">
        <p14:creationId xmlns:p14="http://schemas.microsoft.com/office/powerpoint/2010/main" val="2702771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854EE-C8A3-0DFE-8A35-ACC98173D899}"/>
              </a:ext>
            </a:extLst>
          </p:cNvPr>
          <p:cNvSpPr>
            <a:spLocks noGrp="1"/>
          </p:cNvSpPr>
          <p:nvPr>
            <p:ph type="title"/>
          </p:nvPr>
        </p:nvSpPr>
        <p:spPr/>
        <p:txBody>
          <a:bodyPr>
            <a:normAutofit/>
          </a:bodyPr>
          <a:lstStyle/>
          <a:p>
            <a:r>
              <a:rPr lang="en-US" sz="4000" b="1" dirty="0">
                <a:latin typeface="+mn-lt"/>
              </a:rPr>
              <a:t>Android Implementation</a:t>
            </a:r>
            <a:endParaRPr lang="en-IN" sz="4000" b="1" dirty="0">
              <a:latin typeface="+mn-lt"/>
            </a:endParaRPr>
          </a:p>
        </p:txBody>
      </p:sp>
      <p:pic>
        <p:nvPicPr>
          <p:cNvPr id="7" name="Content Placeholder 6">
            <a:extLst>
              <a:ext uri="{FF2B5EF4-FFF2-40B4-BE49-F238E27FC236}">
                <a16:creationId xmlns:a16="http://schemas.microsoft.com/office/drawing/2014/main" id="{F087D993-1BAE-88DD-8E64-49B1099D2F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77672" y="1846262"/>
            <a:ext cx="5988422" cy="4457011"/>
          </a:xfrm>
        </p:spPr>
      </p:pic>
    </p:spTree>
    <p:extLst>
      <p:ext uri="{BB962C8B-B14F-4D97-AF65-F5344CB8AC3E}">
        <p14:creationId xmlns:p14="http://schemas.microsoft.com/office/powerpoint/2010/main" val="2499238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F3455-4F00-BF35-4839-0F8EA4A00549}"/>
              </a:ext>
            </a:extLst>
          </p:cNvPr>
          <p:cNvSpPr>
            <a:spLocks noGrp="1"/>
          </p:cNvSpPr>
          <p:nvPr>
            <p:ph type="title"/>
          </p:nvPr>
        </p:nvSpPr>
        <p:spPr/>
        <p:txBody>
          <a:bodyPr>
            <a:normAutofit/>
          </a:bodyPr>
          <a:lstStyle/>
          <a:p>
            <a:r>
              <a:rPr lang="en-US" sz="4000" b="1" dirty="0">
                <a:latin typeface="+mn-lt"/>
              </a:rPr>
              <a:t>GUI:</a:t>
            </a:r>
            <a:endParaRPr lang="en-IN" sz="4000" b="1" dirty="0">
              <a:latin typeface="+mn-lt"/>
            </a:endParaRPr>
          </a:p>
        </p:txBody>
      </p:sp>
      <p:pic>
        <p:nvPicPr>
          <p:cNvPr id="9" name="Picture 8">
            <a:extLst>
              <a:ext uri="{FF2B5EF4-FFF2-40B4-BE49-F238E27FC236}">
                <a16:creationId xmlns:a16="http://schemas.microsoft.com/office/drawing/2014/main" id="{C5A1703B-3B2C-B3BD-8496-A6A741B24E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1588" y="286603"/>
            <a:ext cx="2645709" cy="58793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EC419F4F-D7CC-72E0-3DB4-9371C9E4BC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6949" y="286603"/>
            <a:ext cx="2645709" cy="58793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 name="Picture 12">
            <a:extLst>
              <a:ext uri="{FF2B5EF4-FFF2-40B4-BE49-F238E27FC236}">
                <a16:creationId xmlns:a16="http://schemas.microsoft.com/office/drawing/2014/main" id="{F6DB8D92-E55B-9FC1-D2D7-1A292970C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56227" y="286603"/>
            <a:ext cx="2645709" cy="58793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786209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676E1-600A-3A5B-6E1E-CF187DC04136}"/>
              </a:ext>
            </a:extLst>
          </p:cNvPr>
          <p:cNvSpPr>
            <a:spLocks noGrp="1"/>
          </p:cNvSpPr>
          <p:nvPr>
            <p:ph type="title"/>
          </p:nvPr>
        </p:nvSpPr>
        <p:spPr/>
        <p:txBody>
          <a:bodyPr>
            <a:normAutofit/>
          </a:bodyPr>
          <a:lstStyle/>
          <a:p>
            <a:r>
              <a:rPr lang="en-US" sz="4000" b="1" dirty="0">
                <a:latin typeface="+mn-lt"/>
              </a:rPr>
              <a:t>Project Plan:</a:t>
            </a:r>
            <a:endParaRPr lang="en-IN" sz="4000" b="1" dirty="0">
              <a:latin typeface="+mn-lt"/>
            </a:endParaRPr>
          </a:p>
        </p:txBody>
      </p:sp>
      <p:pic>
        <p:nvPicPr>
          <p:cNvPr id="7" name="Picture 6">
            <a:extLst>
              <a:ext uri="{FF2B5EF4-FFF2-40B4-BE49-F238E27FC236}">
                <a16:creationId xmlns:a16="http://schemas.microsoft.com/office/drawing/2014/main" id="{0C7835ED-522F-8DA6-E676-6E49C740B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563" y="1778071"/>
            <a:ext cx="7756671" cy="4196534"/>
          </a:xfrm>
          <a:prstGeom prst="rect">
            <a:avLst/>
          </a:prstGeom>
        </p:spPr>
      </p:pic>
      <p:cxnSp>
        <p:nvCxnSpPr>
          <p:cNvPr id="14" name="Straight Connector 13">
            <a:extLst>
              <a:ext uri="{FF2B5EF4-FFF2-40B4-BE49-F238E27FC236}">
                <a16:creationId xmlns:a16="http://schemas.microsoft.com/office/drawing/2014/main" id="{55BA1FF2-791B-6661-75FB-A28714D8CDB3}"/>
              </a:ext>
            </a:extLst>
          </p:cNvPr>
          <p:cNvCxnSpPr>
            <a:cxnSpLocks/>
          </p:cNvCxnSpPr>
          <p:nvPr/>
        </p:nvCxnSpPr>
        <p:spPr>
          <a:xfrm>
            <a:off x="8831484" y="2096691"/>
            <a:ext cx="0" cy="3475338"/>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15" name="Straight Connector 14">
            <a:extLst>
              <a:ext uri="{FF2B5EF4-FFF2-40B4-BE49-F238E27FC236}">
                <a16:creationId xmlns:a16="http://schemas.microsoft.com/office/drawing/2014/main" id="{C5CB8D48-1550-CAC4-D03B-2FE2E4FACB1D}"/>
              </a:ext>
            </a:extLst>
          </p:cNvPr>
          <p:cNvCxnSpPr>
            <a:cxnSpLocks/>
          </p:cNvCxnSpPr>
          <p:nvPr/>
        </p:nvCxnSpPr>
        <p:spPr>
          <a:xfrm flipH="1">
            <a:off x="8076584" y="2096691"/>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0" name="Straight Connector 19">
            <a:extLst>
              <a:ext uri="{FF2B5EF4-FFF2-40B4-BE49-F238E27FC236}">
                <a16:creationId xmlns:a16="http://schemas.microsoft.com/office/drawing/2014/main" id="{85B6913F-F644-EE61-FC62-CBA833F5D4E5}"/>
              </a:ext>
            </a:extLst>
          </p:cNvPr>
          <p:cNvCxnSpPr>
            <a:cxnSpLocks/>
          </p:cNvCxnSpPr>
          <p:nvPr/>
        </p:nvCxnSpPr>
        <p:spPr>
          <a:xfrm flipH="1">
            <a:off x="8076584" y="2492931"/>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1" name="Straight Connector 20">
            <a:extLst>
              <a:ext uri="{FF2B5EF4-FFF2-40B4-BE49-F238E27FC236}">
                <a16:creationId xmlns:a16="http://schemas.microsoft.com/office/drawing/2014/main" id="{9F8392CA-7748-96FA-FAC6-A1E97FB5160D}"/>
              </a:ext>
            </a:extLst>
          </p:cNvPr>
          <p:cNvCxnSpPr>
            <a:cxnSpLocks/>
          </p:cNvCxnSpPr>
          <p:nvPr/>
        </p:nvCxnSpPr>
        <p:spPr>
          <a:xfrm flipH="1">
            <a:off x="8076584" y="2870883"/>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2" name="Straight Connector 21">
            <a:extLst>
              <a:ext uri="{FF2B5EF4-FFF2-40B4-BE49-F238E27FC236}">
                <a16:creationId xmlns:a16="http://schemas.microsoft.com/office/drawing/2014/main" id="{DC0D9733-4BA9-2271-4C11-A929769B465B}"/>
              </a:ext>
            </a:extLst>
          </p:cNvPr>
          <p:cNvCxnSpPr>
            <a:cxnSpLocks/>
          </p:cNvCxnSpPr>
          <p:nvPr/>
        </p:nvCxnSpPr>
        <p:spPr>
          <a:xfrm flipH="1">
            <a:off x="8076584" y="3261027"/>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1D1D02F7-6ECD-1189-9C84-E73FF2CCFAB6}"/>
              </a:ext>
            </a:extLst>
          </p:cNvPr>
          <p:cNvCxnSpPr>
            <a:cxnSpLocks/>
          </p:cNvCxnSpPr>
          <p:nvPr/>
        </p:nvCxnSpPr>
        <p:spPr>
          <a:xfrm flipH="1">
            <a:off x="8076584" y="3651171"/>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4" name="Straight Connector 23">
            <a:extLst>
              <a:ext uri="{FF2B5EF4-FFF2-40B4-BE49-F238E27FC236}">
                <a16:creationId xmlns:a16="http://schemas.microsoft.com/office/drawing/2014/main" id="{B89DA95F-D4E7-DFDA-67B5-829F16D98148}"/>
              </a:ext>
            </a:extLst>
          </p:cNvPr>
          <p:cNvCxnSpPr>
            <a:cxnSpLocks/>
          </p:cNvCxnSpPr>
          <p:nvPr/>
        </p:nvCxnSpPr>
        <p:spPr>
          <a:xfrm flipH="1">
            <a:off x="8076584" y="4035219"/>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5" name="Straight Connector 24">
            <a:extLst>
              <a:ext uri="{FF2B5EF4-FFF2-40B4-BE49-F238E27FC236}">
                <a16:creationId xmlns:a16="http://schemas.microsoft.com/office/drawing/2014/main" id="{5239C922-11D4-12F8-890E-994169D37C1E}"/>
              </a:ext>
            </a:extLst>
          </p:cNvPr>
          <p:cNvCxnSpPr>
            <a:cxnSpLocks/>
          </p:cNvCxnSpPr>
          <p:nvPr/>
        </p:nvCxnSpPr>
        <p:spPr>
          <a:xfrm flipH="1">
            <a:off x="8076584" y="4425363"/>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6" name="Straight Connector 25">
            <a:extLst>
              <a:ext uri="{FF2B5EF4-FFF2-40B4-BE49-F238E27FC236}">
                <a16:creationId xmlns:a16="http://schemas.microsoft.com/office/drawing/2014/main" id="{30074373-F42D-065D-2BAB-4C89CE43241F}"/>
              </a:ext>
            </a:extLst>
          </p:cNvPr>
          <p:cNvCxnSpPr>
            <a:cxnSpLocks/>
          </p:cNvCxnSpPr>
          <p:nvPr/>
        </p:nvCxnSpPr>
        <p:spPr>
          <a:xfrm flipH="1">
            <a:off x="8076584" y="4821603"/>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7" name="Straight Connector 26">
            <a:extLst>
              <a:ext uri="{FF2B5EF4-FFF2-40B4-BE49-F238E27FC236}">
                <a16:creationId xmlns:a16="http://schemas.microsoft.com/office/drawing/2014/main" id="{9179ED99-3D1D-E33D-6B6E-91934DDB06EB}"/>
              </a:ext>
            </a:extLst>
          </p:cNvPr>
          <p:cNvCxnSpPr>
            <a:cxnSpLocks/>
          </p:cNvCxnSpPr>
          <p:nvPr/>
        </p:nvCxnSpPr>
        <p:spPr>
          <a:xfrm flipH="1">
            <a:off x="8076584" y="5217843"/>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cxnSp>
        <p:nvCxnSpPr>
          <p:cNvPr id="28" name="Straight Connector 27">
            <a:extLst>
              <a:ext uri="{FF2B5EF4-FFF2-40B4-BE49-F238E27FC236}">
                <a16:creationId xmlns:a16="http://schemas.microsoft.com/office/drawing/2014/main" id="{4C415254-0227-B73C-DA80-285ACA00CC0D}"/>
              </a:ext>
            </a:extLst>
          </p:cNvPr>
          <p:cNvCxnSpPr>
            <a:cxnSpLocks/>
          </p:cNvCxnSpPr>
          <p:nvPr/>
        </p:nvCxnSpPr>
        <p:spPr>
          <a:xfrm flipH="1">
            <a:off x="8076584" y="5583888"/>
            <a:ext cx="754900" cy="0"/>
          </a:xfrm>
          <a:prstGeom prst="line">
            <a:avLst/>
          </a:prstGeom>
          <a:ln>
            <a:solidFill>
              <a:schemeClr val="bg1">
                <a:lumMod val="75000"/>
              </a:schemeClr>
            </a:solidFill>
          </a:ln>
        </p:spPr>
        <p:style>
          <a:lnRef idx="2">
            <a:schemeClr val="accent6"/>
          </a:lnRef>
          <a:fillRef idx="0">
            <a:schemeClr val="accent6"/>
          </a:fillRef>
          <a:effectRef idx="1">
            <a:schemeClr val="accent6"/>
          </a:effectRef>
          <a:fontRef idx="minor">
            <a:schemeClr val="tx1"/>
          </a:fontRef>
        </p:style>
      </p:cxnSp>
      <p:sp>
        <p:nvSpPr>
          <p:cNvPr id="29" name="TextBox 28">
            <a:extLst>
              <a:ext uri="{FF2B5EF4-FFF2-40B4-BE49-F238E27FC236}">
                <a16:creationId xmlns:a16="http://schemas.microsoft.com/office/drawing/2014/main" id="{660B945D-31BB-2FA7-8988-E3E2482C8383}"/>
              </a:ext>
            </a:extLst>
          </p:cNvPr>
          <p:cNvSpPr txBox="1"/>
          <p:nvPr/>
        </p:nvSpPr>
        <p:spPr>
          <a:xfrm>
            <a:off x="8141231" y="5638972"/>
            <a:ext cx="950257" cy="292388"/>
          </a:xfrm>
          <a:prstGeom prst="rect">
            <a:avLst/>
          </a:prstGeom>
          <a:noFill/>
        </p:spPr>
        <p:txBody>
          <a:bodyPr wrap="square" rtlCol="0">
            <a:spAutoFit/>
          </a:bodyPr>
          <a:lstStyle/>
          <a:p>
            <a:r>
              <a:rPr lang="en-IN" sz="1300" b="1" dirty="0"/>
              <a:t>April</a:t>
            </a:r>
          </a:p>
        </p:txBody>
      </p:sp>
      <p:sp>
        <p:nvSpPr>
          <p:cNvPr id="30" name="Rectangle 29">
            <a:extLst>
              <a:ext uri="{FF2B5EF4-FFF2-40B4-BE49-F238E27FC236}">
                <a16:creationId xmlns:a16="http://schemas.microsoft.com/office/drawing/2014/main" id="{2E9EB4BF-3E7E-75D1-C304-F41C58D289ED}"/>
              </a:ext>
            </a:extLst>
          </p:cNvPr>
          <p:cNvSpPr/>
          <p:nvPr/>
        </p:nvSpPr>
        <p:spPr>
          <a:xfrm>
            <a:off x="5059686" y="5332096"/>
            <a:ext cx="3726174" cy="148589"/>
          </a:xfrm>
          <a:prstGeom prst="rect">
            <a:avLst/>
          </a:prstGeom>
          <a:solidFill>
            <a:srgbClr val="339933"/>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90422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FBBF3-8DBD-8E18-CE6C-4C6705CC3540}"/>
              </a:ext>
            </a:extLst>
          </p:cNvPr>
          <p:cNvSpPr>
            <a:spLocks noGrp="1"/>
          </p:cNvSpPr>
          <p:nvPr>
            <p:ph type="title"/>
          </p:nvPr>
        </p:nvSpPr>
        <p:spPr/>
        <p:txBody>
          <a:bodyPr>
            <a:normAutofit/>
          </a:bodyPr>
          <a:lstStyle/>
          <a:p>
            <a:r>
              <a:rPr lang="en-IN" sz="4000" b="1" dirty="0">
                <a:latin typeface="+mn-lt"/>
              </a:rPr>
              <a:t>Project Plan:</a:t>
            </a:r>
          </a:p>
        </p:txBody>
      </p:sp>
      <p:graphicFrame>
        <p:nvGraphicFramePr>
          <p:cNvPr id="4" name="Table 4">
            <a:extLst>
              <a:ext uri="{FF2B5EF4-FFF2-40B4-BE49-F238E27FC236}">
                <a16:creationId xmlns:a16="http://schemas.microsoft.com/office/drawing/2014/main" id="{4B997D82-CE95-666F-5965-439FFDA05CBE}"/>
              </a:ext>
            </a:extLst>
          </p:cNvPr>
          <p:cNvGraphicFramePr>
            <a:graphicFrameLocks noGrp="1"/>
          </p:cNvGraphicFramePr>
          <p:nvPr>
            <p:ph idx="1"/>
            <p:extLst>
              <p:ext uri="{D42A27DB-BD31-4B8C-83A1-F6EECF244321}">
                <p14:modId xmlns:p14="http://schemas.microsoft.com/office/powerpoint/2010/main" val="3562230918"/>
              </p:ext>
            </p:extLst>
          </p:nvPr>
        </p:nvGraphicFramePr>
        <p:xfrm>
          <a:off x="699246" y="1900518"/>
          <a:ext cx="10456116" cy="4094588"/>
        </p:xfrm>
        <a:graphic>
          <a:graphicData uri="http://schemas.openxmlformats.org/drawingml/2006/table">
            <a:tbl>
              <a:tblPr firstRow="1" bandRow="1" bandCol="1">
                <a:tableStyleId>{B301B821-A1FF-4177-AEE7-76D212191A09}</a:tableStyleId>
              </a:tblPr>
              <a:tblGrid>
                <a:gridCol w="2614029">
                  <a:extLst>
                    <a:ext uri="{9D8B030D-6E8A-4147-A177-3AD203B41FA5}">
                      <a16:colId xmlns:a16="http://schemas.microsoft.com/office/drawing/2014/main" val="3412357003"/>
                    </a:ext>
                  </a:extLst>
                </a:gridCol>
                <a:gridCol w="2614029">
                  <a:extLst>
                    <a:ext uri="{9D8B030D-6E8A-4147-A177-3AD203B41FA5}">
                      <a16:colId xmlns:a16="http://schemas.microsoft.com/office/drawing/2014/main" val="406539615"/>
                    </a:ext>
                  </a:extLst>
                </a:gridCol>
                <a:gridCol w="2614029">
                  <a:extLst>
                    <a:ext uri="{9D8B030D-6E8A-4147-A177-3AD203B41FA5}">
                      <a16:colId xmlns:a16="http://schemas.microsoft.com/office/drawing/2014/main" val="742793381"/>
                    </a:ext>
                  </a:extLst>
                </a:gridCol>
                <a:gridCol w="2614029">
                  <a:extLst>
                    <a:ext uri="{9D8B030D-6E8A-4147-A177-3AD203B41FA5}">
                      <a16:colId xmlns:a16="http://schemas.microsoft.com/office/drawing/2014/main" val="402525770"/>
                    </a:ext>
                  </a:extLst>
                </a:gridCol>
              </a:tblGrid>
              <a:tr h="414251">
                <a:tc>
                  <a:txBody>
                    <a:bodyPr/>
                    <a:lstStyle/>
                    <a:p>
                      <a:r>
                        <a:rPr lang="en-IN" dirty="0"/>
                        <a:t>Sr.no</a:t>
                      </a:r>
                    </a:p>
                  </a:txBody>
                  <a:tcPr/>
                </a:tc>
                <a:tc>
                  <a:txBody>
                    <a:bodyPr/>
                    <a:lstStyle/>
                    <a:p>
                      <a:r>
                        <a:rPr lang="en-IN" dirty="0"/>
                        <a:t>Task</a:t>
                      </a:r>
                    </a:p>
                  </a:txBody>
                  <a:tcPr/>
                </a:tc>
                <a:tc>
                  <a:txBody>
                    <a:bodyPr/>
                    <a:lstStyle/>
                    <a:p>
                      <a:r>
                        <a:rPr lang="en-IN" dirty="0"/>
                        <a:t>Duration</a:t>
                      </a:r>
                    </a:p>
                  </a:txBody>
                  <a:tcPr/>
                </a:tc>
                <a:tc>
                  <a:txBody>
                    <a:bodyPr/>
                    <a:lstStyle/>
                    <a:p>
                      <a:r>
                        <a:rPr lang="en-IN" dirty="0"/>
                        <a:t>Date</a:t>
                      </a:r>
                    </a:p>
                  </a:txBody>
                  <a:tcPr/>
                </a:tc>
                <a:extLst>
                  <a:ext uri="{0D108BD9-81ED-4DB2-BD59-A6C34878D82A}">
                    <a16:rowId xmlns:a16="http://schemas.microsoft.com/office/drawing/2014/main" val="794141203"/>
                  </a:ext>
                </a:extLst>
              </a:tr>
              <a:tr h="414251">
                <a:tc>
                  <a:txBody>
                    <a:bodyPr/>
                    <a:lstStyle/>
                    <a:p>
                      <a:r>
                        <a:rPr lang="en-IN" dirty="0"/>
                        <a:t>1</a:t>
                      </a:r>
                    </a:p>
                  </a:txBody>
                  <a:tcPr/>
                </a:tc>
                <a:tc>
                  <a:txBody>
                    <a:bodyPr/>
                    <a:lstStyle/>
                    <a:p>
                      <a:r>
                        <a:rPr lang="en-IN" dirty="0"/>
                        <a:t>Research Work</a:t>
                      </a:r>
                    </a:p>
                  </a:txBody>
                  <a:tcPr/>
                </a:tc>
                <a:tc>
                  <a:txBody>
                    <a:bodyPr/>
                    <a:lstStyle/>
                    <a:p>
                      <a:r>
                        <a:rPr lang="en-IN" dirty="0"/>
                        <a:t>1 week</a:t>
                      </a:r>
                    </a:p>
                  </a:txBody>
                  <a:tcPr/>
                </a:tc>
                <a:tc>
                  <a:txBody>
                    <a:bodyPr/>
                    <a:lstStyle/>
                    <a:p>
                      <a:r>
                        <a:rPr lang="en-IN" dirty="0"/>
                        <a:t>20/8/22 to 27/8/22</a:t>
                      </a:r>
                    </a:p>
                  </a:txBody>
                  <a:tcPr/>
                </a:tc>
                <a:extLst>
                  <a:ext uri="{0D108BD9-81ED-4DB2-BD59-A6C34878D82A}">
                    <a16:rowId xmlns:a16="http://schemas.microsoft.com/office/drawing/2014/main" val="1942723695"/>
                  </a:ext>
                </a:extLst>
              </a:tr>
              <a:tr h="414251">
                <a:tc>
                  <a:txBody>
                    <a:bodyPr/>
                    <a:lstStyle/>
                    <a:p>
                      <a:r>
                        <a:rPr lang="en-IN" dirty="0"/>
                        <a:t>2</a:t>
                      </a:r>
                    </a:p>
                  </a:txBody>
                  <a:tcPr/>
                </a:tc>
                <a:tc>
                  <a:txBody>
                    <a:bodyPr/>
                    <a:lstStyle/>
                    <a:p>
                      <a:r>
                        <a:rPr lang="en-IN" dirty="0"/>
                        <a:t>Data Collection</a:t>
                      </a:r>
                    </a:p>
                  </a:txBody>
                  <a:tcPr/>
                </a:tc>
                <a:tc>
                  <a:txBody>
                    <a:bodyPr/>
                    <a:lstStyle/>
                    <a:p>
                      <a:r>
                        <a:rPr lang="en-IN" dirty="0"/>
                        <a:t>1 week</a:t>
                      </a:r>
                    </a:p>
                  </a:txBody>
                  <a:tcPr/>
                </a:tc>
                <a:tc>
                  <a:txBody>
                    <a:bodyPr/>
                    <a:lstStyle/>
                    <a:p>
                      <a:r>
                        <a:rPr lang="en-IN" dirty="0"/>
                        <a:t>25/8/22 to 2/9/22</a:t>
                      </a:r>
                    </a:p>
                  </a:txBody>
                  <a:tcPr/>
                </a:tc>
                <a:extLst>
                  <a:ext uri="{0D108BD9-81ED-4DB2-BD59-A6C34878D82A}">
                    <a16:rowId xmlns:a16="http://schemas.microsoft.com/office/drawing/2014/main" val="3610853417"/>
                  </a:ext>
                </a:extLst>
              </a:tr>
              <a:tr h="414251">
                <a:tc>
                  <a:txBody>
                    <a:bodyPr/>
                    <a:lstStyle/>
                    <a:p>
                      <a:r>
                        <a:rPr lang="en-IN" dirty="0"/>
                        <a:t>3</a:t>
                      </a:r>
                    </a:p>
                  </a:txBody>
                  <a:tcPr/>
                </a:tc>
                <a:tc>
                  <a:txBody>
                    <a:bodyPr/>
                    <a:lstStyle/>
                    <a:p>
                      <a:r>
                        <a:rPr lang="en-IN" dirty="0"/>
                        <a:t>Idea Presentation</a:t>
                      </a:r>
                    </a:p>
                  </a:txBody>
                  <a:tcPr/>
                </a:tc>
                <a:tc>
                  <a:txBody>
                    <a:bodyPr/>
                    <a:lstStyle/>
                    <a:p>
                      <a:r>
                        <a:rPr lang="en-IN" dirty="0"/>
                        <a:t>1 day</a:t>
                      </a:r>
                    </a:p>
                  </a:txBody>
                  <a:tcPr/>
                </a:tc>
                <a:tc>
                  <a:txBody>
                    <a:bodyPr/>
                    <a:lstStyle/>
                    <a:p>
                      <a:r>
                        <a:rPr lang="en-IN" dirty="0"/>
                        <a:t>2/9/22</a:t>
                      </a:r>
                    </a:p>
                  </a:txBody>
                  <a:tcPr/>
                </a:tc>
                <a:extLst>
                  <a:ext uri="{0D108BD9-81ED-4DB2-BD59-A6C34878D82A}">
                    <a16:rowId xmlns:a16="http://schemas.microsoft.com/office/drawing/2014/main" val="1053957530"/>
                  </a:ext>
                </a:extLst>
              </a:tr>
              <a:tr h="414251">
                <a:tc>
                  <a:txBody>
                    <a:bodyPr/>
                    <a:lstStyle/>
                    <a:p>
                      <a:r>
                        <a:rPr lang="en-IN" dirty="0"/>
                        <a:t>4</a:t>
                      </a:r>
                    </a:p>
                  </a:txBody>
                  <a:tcPr/>
                </a:tc>
                <a:tc>
                  <a:txBody>
                    <a:bodyPr/>
                    <a:lstStyle/>
                    <a:p>
                      <a:r>
                        <a:rPr lang="en-IN" dirty="0"/>
                        <a:t>Literature Survey</a:t>
                      </a:r>
                    </a:p>
                  </a:txBody>
                  <a:tcPr/>
                </a:tc>
                <a:tc>
                  <a:txBody>
                    <a:bodyPr/>
                    <a:lstStyle/>
                    <a:p>
                      <a:r>
                        <a:rPr lang="en-IN" dirty="0"/>
                        <a:t>1 week</a:t>
                      </a:r>
                    </a:p>
                  </a:txBody>
                  <a:tcPr/>
                </a:tc>
                <a:tc>
                  <a:txBody>
                    <a:bodyPr/>
                    <a:lstStyle/>
                    <a:p>
                      <a:r>
                        <a:rPr lang="en-IN" dirty="0"/>
                        <a:t>2/9/22 to 9/9/22</a:t>
                      </a:r>
                    </a:p>
                  </a:txBody>
                  <a:tcPr/>
                </a:tc>
                <a:extLst>
                  <a:ext uri="{0D108BD9-81ED-4DB2-BD59-A6C34878D82A}">
                    <a16:rowId xmlns:a16="http://schemas.microsoft.com/office/drawing/2014/main" val="2034605331"/>
                  </a:ext>
                </a:extLst>
              </a:tr>
              <a:tr h="414251">
                <a:tc>
                  <a:txBody>
                    <a:bodyPr/>
                    <a:lstStyle/>
                    <a:p>
                      <a:r>
                        <a:rPr lang="en-IN" dirty="0"/>
                        <a:t>5</a:t>
                      </a:r>
                    </a:p>
                  </a:txBody>
                  <a:tcPr/>
                </a:tc>
                <a:tc>
                  <a:txBody>
                    <a:bodyPr/>
                    <a:lstStyle/>
                    <a:p>
                      <a:r>
                        <a:rPr lang="en-IN" dirty="0"/>
                        <a:t>Planning</a:t>
                      </a:r>
                    </a:p>
                  </a:txBody>
                  <a:tcPr/>
                </a:tc>
                <a:tc>
                  <a:txBody>
                    <a:bodyPr/>
                    <a:lstStyle/>
                    <a:p>
                      <a:r>
                        <a:rPr lang="en-IN" dirty="0"/>
                        <a:t>1 week</a:t>
                      </a:r>
                    </a:p>
                  </a:txBody>
                  <a:tcPr/>
                </a:tc>
                <a:tc>
                  <a:txBody>
                    <a:bodyPr/>
                    <a:lstStyle/>
                    <a:p>
                      <a:r>
                        <a:rPr lang="en-IN" dirty="0"/>
                        <a:t>5/9/22to12/9/22</a:t>
                      </a:r>
                    </a:p>
                  </a:txBody>
                  <a:tcPr/>
                </a:tc>
                <a:extLst>
                  <a:ext uri="{0D108BD9-81ED-4DB2-BD59-A6C34878D82A}">
                    <a16:rowId xmlns:a16="http://schemas.microsoft.com/office/drawing/2014/main" val="1895049078"/>
                  </a:ext>
                </a:extLst>
              </a:tr>
              <a:tr h="414251">
                <a:tc>
                  <a:txBody>
                    <a:bodyPr/>
                    <a:lstStyle/>
                    <a:p>
                      <a:r>
                        <a:rPr lang="en-IN" dirty="0"/>
                        <a:t>6</a:t>
                      </a:r>
                    </a:p>
                  </a:txBody>
                  <a:tcPr/>
                </a:tc>
                <a:tc>
                  <a:txBody>
                    <a:bodyPr/>
                    <a:lstStyle/>
                    <a:p>
                      <a:r>
                        <a:rPr lang="en-IN" dirty="0"/>
                        <a:t>Designing</a:t>
                      </a:r>
                    </a:p>
                  </a:txBody>
                  <a:tcPr/>
                </a:tc>
                <a:tc>
                  <a:txBody>
                    <a:bodyPr/>
                    <a:lstStyle/>
                    <a:p>
                      <a:r>
                        <a:rPr lang="en-IN" dirty="0"/>
                        <a:t>3 weeks</a:t>
                      </a:r>
                    </a:p>
                  </a:txBody>
                  <a:tcPr/>
                </a:tc>
                <a:tc>
                  <a:txBody>
                    <a:bodyPr/>
                    <a:lstStyle/>
                    <a:p>
                      <a:r>
                        <a:rPr lang="en-IN" dirty="0"/>
                        <a:t>12/9/22 to 3/10/22</a:t>
                      </a:r>
                    </a:p>
                  </a:txBody>
                  <a:tcPr/>
                </a:tc>
                <a:extLst>
                  <a:ext uri="{0D108BD9-81ED-4DB2-BD59-A6C34878D82A}">
                    <a16:rowId xmlns:a16="http://schemas.microsoft.com/office/drawing/2014/main" val="459358594"/>
                  </a:ext>
                </a:extLst>
              </a:tr>
              <a:tr h="390290">
                <a:tc>
                  <a:txBody>
                    <a:bodyPr/>
                    <a:lstStyle/>
                    <a:p>
                      <a:r>
                        <a:rPr lang="en-IN" dirty="0"/>
                        <a:t>7</a:t>
                      </a:r>
                    </a:p>
                  </a:txBody>
                  <a:tcPr/>
                </a:tc>
                <a:tc>
                  <a:txBody>
                    <a:bodyPr/>
                    <a:lstStyle/>
                    <a:p>
                      <a:r>
                        <a:rPr lang="en-IN" dirty="0"/>
                        <a:t>Implementation</a:t>
                      </a:r>
                    </a:p>
                  </a:txBody>
                  <a:tcPr/>
                </a:tc>
                <a:tc>
                  <a:txBody>
                    <a:bodyPr/>
                    <a:lstStyle/>
                    <a:p>
                      <a:r>
                        <a:rPr lang="en-US" dirty="0"/>
                        <a:t>18 weeks</a:t>
                      </a:r>
                      <a:endParaRPr lang="en-IN" dirty="0"/>
                    </a:p>
                  </a:txBody>
                  <a:tcPr/>
                </a:tc>
                <a:tc>
                  <a:txBody>
                    <a:bodyPr/>
                    <a:lstStyle/>
                    <a:p>
                      <a:r>
                        <a:rPr lang="en-IN" dirty="0"/>
                        <a:t>2/10/22 to 1/2/2023</a:t>
                      </a:r>
                    </a:p>
                  </a:txBody>
                  <a:tcPr/>
                </a:tc>
                <a:extLst>
                  <a:ext uri="{0D108BD9-81ED-4DB2-BD59-A6C34878D82A}">
                    <a16:rowId xmlns:a16="http://schemas.microsoft.com/office/drawing/2014/main" val="2409759430"/>
                  </a:ext>
                </a:extLst>
              </a:tr>
              <a:tr h="390290">
                <a:tc>
                  <a:txBody>
                    <a:bodyPr/>
                    <a:lstStyle/>
                    <a:p>
                      <a:r>
                        <a:rPr lang="en-IN" dirty="0"/>
                        <a:t>8</a:t>
                      </a:r>
                    </a:p>
                  </a:txBody>
                  <a:tcPr/>
                </a:tc>
                <a:tc>
                  <a:txBody>
                    <a:bodyPr/>
                    <a:lstStyle/>
                    <a:p>
                      <a:r>
                        <a:rPr lang="en-IN" dirty="0"/>
                        <a:t>Testing</a:t>
                      </a:r>
                    </a:p>
                  </a:txBody>
                  <a:tcPr/>
                </a:tc>
                <a:tc>
                  <a:txBody>
                    <a:bodyPr/>
                    <a:lstStyle/>
                    <a:p>
                      <a:r>
                        <a:rPr lang="en-IN" dirty="0"/>
                        <a:t>3 weeks</a:t>
                      </a:r>
                    </a:p>
                  </a:txBody>
                  <a:tcPr/>
                </a:tc>
                <a:tc>
                  <a:txBody>
                    <a:bodyPr/>
                    <a:lstStyle/>
                    <a:p>
                      <a:r>
                        <a:rPr lang="en-IN" dirty="0"/>
                        <a:t>2/2/2023 to 28/2/2023</a:t>
                      </a:r>
                    </a:p>
                  </a:txBody>
                  <a:tcPr/>
                </a:tc>
                <a:extLst>
                  <a:ext uri="{0D108BD9-81ED-4DB2-BD59-A6C34878D82A}">
                    <a16:rowId xmlns:a16="http://schemas.microsoft.com/office/drawing/2014/main" val="3656750893"/>
                  </a:ext>
                </a:extLst>
              </a:tr>
              <a:tr h="414251">
                <a:tc>
                  <a:txBody>
                    <a:bodyPr/>
                    <a:lstStyle/>
                    <a:p>
                      <a:r>
                        <a:rPr lang="en-IN" dirty="0"/>
                        <a:t>9</a:t>
                      </a:r>
                    </a:p>
                  </a:txBody>
                  <a:tcPr/>
                </a:tc>
                <a:tc>
                  <a:txBody>
                    <a:bodyPr/>
                    <a:lstStyle/>
                    <a:p>
                      <a:r>
                        <a:rPr lang="en-IN" dirty="0"/>
                        <a:t>Report </a:t>
                      </a:r>
                    </a:p>
                  </a:txBody>
                  <a:tcPr/>
                </a:tc>
                <a:tc>
                  <a:txBody>
                    <a:bodyPr/>
                    <a:lstStyle/>
                    <a:p>
                      <a:r>
                        <a:rPr lang="en-IN" dirty="0"/>
                        <a:t>4 weeks</a:t>
                      </a:r>
                    </a:p>
                  </a:txBody>
                  <a:tcPr/>
                </a:tc>
                <a:tc>
                  <a:txBody>
                    <a:bodyPr/>
                    <a:lstStyle/>
                    <a:p>
                      <a:r>
                        <a:rPr lang="en-IN" dirty="0"/>
                        <a:t>1/3/2023 to 15/4/2023</a:t>
                      </a:r>
                    </a:p>
                  </a:txBody>
                  <a:tcPr/>
                </a:tc>
                <a:extLst>
                  <a:ext uri="{0D108BD9-81ED-4DB2-BD59-A6C34878D82A}">
                    <a16:rowId xmlns:a16="http://schemas.microsoft.com/office/drawing/2014/main" val="3212642070"/>
                  </a:ext>
                </a:extLst>
              </a:tr>
            </a:tbl>
          </a:graphicData>
        </a:graphic>
      </p:graphicFrame>
    </p:spTree>
    <p:extLst>
      <p:ext uri="{BB962C8B-B14F-4D97-AF65-F5344CB8AC3E}">
        <p14:creationId xmlns:p14="http://schemas.microsoft.com/office/powerpoint/2010/main" val="37328363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737AE-929C-08F6-1148-E33A2081ACFC}"/>
              </a:ext>
            </a:extLst>
          </p:cNvPr>
          <p:cNvSpPr>
            <a:spLocks noGrp="1"/>
          </p:cNvSpPr>
          <p:nvPr>
            <p:ph type="title"/>
          </p:nvPr>
        </p:nvSpPr>
        <p:spPr/>
        <p:txBody>
          <a:bodyPr>
            <a:normAutofit/>
          </a:bodyPr>
          <a:lstStyle/>
          <a:p>
            <a:r>
              <a:rPr lang="en-IN" sz="4000" b="1" dirty="0">
                <a:latin typeface="+mn-lt"/>
              </a:rPr>
              <a:t>Literature Review</a:t>
            </a:r>
          </a:p>
        </p:txBody>
      </p:sp>
      <p:sp>
        <p:nvSpPr>
          <p:cNvPr id="3" name="Content Placeholder 2">
            <a:extLst>
              <a:ext uri="{FF2B5EF4-FFF2-40B4-BE49-F238E27FC236}">
                <a16:creationId xmlns:a16="http://schemas.microsoft.com/office/drawing/2014/main" id="{28D27C85-4FD8-A555-36F9-547186A40DE6}"/>
              </a:ext>
            </a:extLst>
          </p:cNvPr>
          <p:cNvSpPr>
            <a:spLocks noGrp="1"/>
          </p:cNvSpPr>
          <p:nvPr>
            <p:ph idx="1"/>
          </p:nvPr>
        </p:nvSpPr>
        <p:spPr/>
        <p:txBody>
          <a:bodyPr>
            <a:normAutofit/>
          </a:bodyPr>
          <a:lstStyle/>
          <a:p>
            <a:r>
              <a:rPr lang="en-IN" dirty="0">
                <a:solidFill>
                  <a:schemeClr val="tx1"/>
                </a:solidFill>
                <a:effectLst/>
                <a:ea typeface="Calibri" panose="020F0502020204030204" pitchFamily="34" charset="0"/>
                <a:cs typeface="Times New Roman" panose="02020603050405020304" pitchFamily="18" charset="0"/>
              </a:rPr>
              <a:t>1. Kritika Sujay Rao, 2. Pooja Suresh </a:t>
            </a:r>
            <a:r>
              <a:rPr lang="en-IN" dirty="0" err="1">
                <a:solidFill>
                  <a:schemeClr val="tx1"/>
                </a:solidFill>
                <a:effectLst/>
                <a:ea typeface="Calibri" panose="020F0502020204030204" pitchFamily="34" charset="0"/>
                <a:cs typeface="Times New Roman" panose="02020603050405020304" pitchFamily="18" charset="0"/>
              </a:rPr>
              <a:t>Yelkar</a:t>
            </a:r>
            <a:r>
              <a:rPr lang="en-IN" dirty="0">
                <a:solidFill>
                  <a:schemeClr val="tx1"/>
                </a:solidFill>
                <a:effectLst/>
                <a:ea typeface="Calibri" panose="020F0502020204030204" pitchFamily="34" charset="0"/>
                <a:cs typeface="Times New Roman" panose="02020603050405020304" pitchFamily="18" charset="0"/>
              </a:rPr>
              <a:t>, 3. Omkar Narayan 4. </a:t>
            </a:r>
            <a:r>
              <a:rPr lang="en-IN" dirty="0" err="1">
                <a:solidFill>
                  <a:schemeClr val="tx1"/>
                </a:solidFill>
                <a:effectLst/>
                <a:ea typeface="Calibri" panose="020F0502020204030204" pitchFamily="34" charset="0"/>
                <a:cs typeface="Times New Roman" panose="02020603050405020304" pitchFamily="18" charset="0"/>
              </a:rPr>
              <a:t>Pise</a:t>
            </a:r>
            <a:r>
              <a:rPr lang="en-IN" dirty="0">
                <a:solidFill>
                  <a:schemeClr val="tx1"/>
                </a:solidFill>
                <a:effectLst/>
                <a:ea typeface="Calibri" panose="020F0502020204030204" pitchFamily="34" charset="0"/>
                <a:cs typeface="Times New Roman" panose="02020603050405020304" pitchFamily="18" charset="0"/>
              </a:rPr>
              <a:t>, </a:t>
            </a:r>
            <a:r>
              <a:rPr lang="en-IN" dirty="0" err="1">
                <a:solidFill>
                  <a:schemeClr val="tx1"/>
                </a:solidFill>
                <a:effectLst/>
                <a:ea typeface="Calibri" panose="020F0502020204030204" pitchFamily="34" charset="0"/>
                <a:cs typeface="Times New Roman" panose="02020603050405020304" pitchFamily="18" charset="0"/>
              </a:rPr>
              <a:t>Dr.</a:t>
            </a:r>
            <a:r>
              <a:rPr lang="en-IN" dirty="0">
                <a:solidFill>
                  <a:schemeClr val="tx1"/>
                </a:solidFill>
                <a:effectLst/>
                <a:ea typeface="Calibri" panose="020F0502020204030204" pitchFamily="34" charset="0"/>
                <a:cs typeface="Times New Roman" panose="02020603050405020304" pitchFamily="18" charset="0"/>
              </a:rPr>
              <a:t> Swapna </a:t>
            </a:r>
            <a:r>
              <a:rPr lang="en-IN" dirty="0" err="1">
                <a:solidFill>
                  <a:schemeClr val="tx1"/>
                </a:solidFill>
                <a:effectLst/>
                <a:ea typeface="Calibri" panose="020F0502020204030204" pitchFamily="34" charset="0"/>
                <a:cs typeface="Times New Roman" panose="02020603050405020304" pitchFamily="18" charset="0"/>
              </a:rPr>
              <a:t>Borde</a:t>
            </a:r>
            <a:r>
              <a:rPr lang="en-IN" b="1" dirty="0">
                <a:solidFill>
                  <a:schemeClr val="tx1"/>
                </a:solidFill>
                <a:effectLst/>
                <a:ea typeface="Calibri" panose="020F0502020204030204" pitchFamily="34" charset="0"/>
                <a:cs typeface="Times New Roman" panose="02020603050405020304" pitchFamily="18" charset="0"/>
              </a:rPr>
              <a:t> “Skin Disease Detection using Machine Learning” </a:t>
            </a:r>
            <a:r>
              <a:rPr lang="en-IN" dirty="0">
                <a:solidFill>
                  <a:schemeClr val="tx1"/>
                </a:solidFill>
                <a:effectLst/>
                <a:ea typeface="Calibri" panose="020F0502020204030204" pitchFamily="34" charset="0"/>
                <a:cs typeface="Times New Roman" panose="02020603050405020304" pitchFamily="18" charset="0"/>
              </a:rPr>
              <a:t>This papers approach is based on the pre-processing, Deep learning algorithm, training the model, Validation and classification phase. They have performed Experiments on 10010 images and has achieved 93% accuracy for seven-class Classification using Convolution Neural Networks (CNN) with the </a:t>
            </a:r>
            <a:r>
              <a:rPr lang="en-IN" dirty="0" err="1">
                <a:solidFill>
                  <a:schemeClr val="tx1"/>
                </a:solidFill>
                <a:effectLst/>
                <a:ea typeface="Calibri" panose="020F0502020204030204" pitchFamily="34" charset="0"/>
                <a:cs typeface="Times New Roman" panose="02020603050405020304" pitchFamily="18" charset="0"/>
              </a:rPr>
              <a:t>Keras</a:t>
            </a:r>
            <a:r>
              <a:rPr lang="en-IN" dirty="0">
                <a:solidFill>
                  <a:schemeClr val="tx1"/>
                </a:solidFill>
                <a:effectLst/>
                <a:ea typeface="Calibri" panose="020F0502020204030204" pitchFamily="34" charset="0"/>
                <a:cs typeface="Times New Roman" panose="02020603050405020304" pitchFamily="18" charset="0"/>
              </a:rPr>
              <a:t> Application API.</a:t>
            </a:r>
          </a:p>
        </p:txBody>
      </p:sp>
    </p:spTree>
    <p:extLst>
      <p:ext uri="{BB962C8B-B14F-4D97-AF65-F5344CB8AC3E}">
        <p14:creationId xmlns:p14="http://schemas.microsoft.com/office/powerpoint/2010/main" val="65551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2307-71DA-39EF-98CE-F8533371A229}"/>
              </a:ext>
            </a:extLst>
          </p:cNvPr>
          <p:cNvSpPr>
            <a:spLocks noGrp="1"/>
          </p:cNvSpPr>
          <p:nvPr>
            <p:ph type="title"/>
          </p:nvPr>
        </p:nvSpPr>
        <p:spPr/>
        <p:txBody>
          <a:bodyPr>
            <a:normAutofit/>
          </a:bodyPr>
          <a:lstStyle/>
          <a:p>
            <a:r>
              <a:rPr lang="en-IN" sz="4000" b="1" dirty="0">
                <a:latin typeface="+mn-lt"/>
              </a:rPr>
              <a:t>Literature Review</a:t>
            </a:r>
          </a:p>
        </p:txBody>
      </p:sp>
      <p:sp>
        <p:nvSpPr>
          <p:cNvPr id="3" name="Content Placeholder 2">
            <a:extLst>
              <a:ext uri="{FF2B5EF4-FFF2-40B4-BE49-F238E27FC236}">
                <a16:creationId xmlns:a16="http://schemas.microsoft.com/office/drawing/2014/main" id="{CF1A55D0-7017-B742-64DE-37A97C9AE2D7}"/>
              </a:ext>
            </a:extLst>
          </p:cNvPr>
          <p:cNvSpPr>
            <a:spLocks noGrp="1"/>
          </p:cNvSpPr>
          <p:nvPr>
            <p:ph idx="1"/>
          </p:nvPr>
        </p:nvSpPr>
        <p:spPr/>
        <p:txBody>
          <a:bodyPr/>
          <a:lstStyle/>
          <a:p>
            <a:pPr marL="342900" lvl="0" indent="-342900" algn="just">
              <a:lnSpc>
                <a:spcPct val="107000"/>
              </a:lnSpc>
              <a:buFont typeface="Symbol" panose="05050102010706020507" pitchFamily="18" charset="2"/>
              <a:buChar char=""/>
            </a:pPr>
            <a:r>
              <a:rPr lang="en-IN" dirty="0">
                <a:solidFill>
                  <a:schemeClr val="tx1"/>
                </a:solidFill>
                <a:effectLst/>
                <a:ea typeface="Calibri" panose="020F0502020204030204" pitchFamily="34" charset="0"/>
                <a:cs typeface="Times New Roman" panose="02020603050405020304" pitchFamily="18" charset="0"/>
              </a:rPr>
              <a:t>1. Ahmed A. </a:t>
            </a:r>
            <a:r>
              <a:rPr lang="en-IN" dirty="0" err="1">
                <a:solidFill>
                  <a:schemeClr val="tx1"/>
                </a:solidFill>
                <a:effectLst/>
                <a:ea typeface="Calibri" panose="020F0502020204030204" pitchFamily="34" charset="0"/>
                <a:cs typeface="Times New Roman" panose="02020603050405020304" pitchFamily="18" charset="0"/>
              </a:rPr>
              <a:t>Elngar</a:t>
            </a:r>
            <a:r>
              <a:rPr lang="en-IN" dirty="0">
                <a:solidFill>
                  <a:schemeClr val="tx1"/>
                </a:solidFill>
                <a:effectLst/>
                <a:ea typeface="Calibri" panose="020F0502020204030204" pitchFamily="34" charset="0"/>
                <a:cs typeface="Times New Roman" panose="02020603050405020304" pitchFamily="18" charset="0"/>
              </a:rPr>
              <a:t>, 2. Rishabh Kumar, 3. Amber Hayat, 4. </a:t>
            </a:r>
            <a:r>
              <a:rPr lang="en-IN" dirty="0" err="1">
                <a:solidFill>
                  <a:schemeClr val="tx1"/>
                </a:solidFill>
                <a:effectLst/>
                <a:ea typeface="Calibri" panose="020F0502020204030204" pitchFamily="34" charset="0"/>
                <a:cs typeface="Times New Roman" panose="02020603050405020304" pitchFamily="18" charset="0"/>
              </a:rPr>
              <a:t>Prathamesh</a:t>
            </a:r>
            <a:r>
              <a:rPr lang="en-IN" dirty="0">
                <a:solidFill>
                  <a:schemeClr val="tx1"/>
                </a:solidFill>
                <a:effectLst/>
                <a:ea typeface="Calibri" panose="020F0502020204030204" pitchFamily="34" charset="0"/>
                <a:cs typeface="Times New Roman" panose="02020603050405020304" pitchFamily="18" charset="0"/>
              </a:rPr>
              <a:t> </a:t>
            </a:r>
            <a:r>
              <a:rPr lang="en-IN" dirty="0" err="1">
                <a:solidFill>
                  <a:schemeClr val="tx1"/>
                </a:solidFill>
                <a:effectLst/>
                <a:ea typeface="Calibri" panose="020F0502020204030204" pitchFamily="34" charset="0"/>
                <a:cs typeface="Times New Roman" panose="02020603050405020304" pitchFamily="18" charset="0"/>
              </a:rPr>
              <a:t>Churi</a:t>
            </a:r>
            <a:r>
              <a:rPr lang="en-IN" dirty="0">
                <a:solidFill>
                  <a:schemeClr val="tx1"/>
                </a:solidFill>
                <a:effectLst/>
                <a:ea typeface="Calibri" panose="020F0502020204030204" pitchFamily="34" charset="0"/>
                <a:cs typeface="Times New Roman" panose="02020603050405020304" pitchFamily="18" charset="0"/>
              </a:rPr>
              <a:t> “</a:t>
            </a:r>
            <a:r>
              <a:rPr lang="en-IN" b="1" dirty="0">
                <a:solidFill>
                  <a:schemeClr val="tx1"/>
                </a:solidFill>
                <a:effectLst/>
                <a:ea typeface="Calibri" panose="020F0502020204030204" pitchFamily="34" charset="0"/>
                <a:cs typeface="Times New Roman" panose="02020603050405020304" pitchFamily="18" charset="0"/>
              </a:rPr>
              <a:t>Intelligent System for Skin Disease Prediction using Machine Learning”</a:t>
            </a:r>
            <a:endParaRPr lang="en-IN" dirty="0">
              <a:solidFill>
                <a:schemeClr val="tx1"/>
              </a:solidFill>
              <a:effectLst/>
              <a:ea typeface="Calibri" panose="020F0502020204030204" pitchFamily="34" charset="0"/>
              <a:cs typeface="Times New Roman" panose="02020603050405020304" pitchFamily="18" charset="0"/>
            </a:endParaRPr>
          </a:p>
          <a:p>
            <a:pPr marL="457200" algn="just">
              <a:lnSpc>
                <a:spcPct val="107000"/>
              </a:lnSpc>
              <a:spcAft>
                <a:spcPts val="800"/>
              </a:spcAft>
            </a:pPr>
            <a:r>
              <a:rPr lang="en-IN" dirty="0">
                <a:solidFill>
                  <a:schemeClr val="tx1"/>
                </a:solidFill>
                <a:effectLst/>
                <a:ea typeface="Calibri" panose="020F0502020204030204" pitchFamily="34" charset="0"/>
                <a:cs typeface="Times New Roman" panose="02020603050405020304" pitchFamily="18" charset="0"/>
              </a:rPr>
              <a:t> This paper effectively proposed (CNN-SVM –MAA) system which combines Convolutional Neural Network with Support Vector Machine Classifier to develop a Mobile Android Application The results obtained showed the adequacy of the proposed (CNN-SVM -MAA) system how many skin diseases images have been detected from skin disease dataset. Which lead to detect skin disease and provide the user with the disease name and treatment related prescription with high accuracy.</a:t>
            </a:r>
          </a:p>
          <a:p>
            <a:endParaRPr lang="en-IN" dirty="0">
              <a:solidFill>
                <a:schemeClr val="tx1"/>
              </a:solidFill>
            </a:endParaRPr>
          </a:p>
        </p:txBody>
      </p:sp>
    </p:spTree>
    <p:extLst>
      <p:ext uri="{BB962C8B-B14F-4D97-AF65-F5344CB8AC3E}">
        <p14:creationId xmlns:p14="http://schemas.microsoft.com/office/powerpoint/2010/main" val="2204917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EFCA7-ACD8-A1B7-DB35-D428D29587BF}"/>
              </a:ext>
            </a:extLst>
          </p:cNvPr>
          <p:cNvSpPr>
            <a:spLocks noGrp="1"/>
          </p:cNvSpPr>
          <p:nvPr>
            <p:ph type="title"/>
          </p:nvPr>
        </p:nvSpPr>
        <p:spPr/>
        <p:txBody>
          <a:bodyPr>
            <a:normAutofit/>
          </a:bodyPr>
          <a:lstStyle/>
          <a:p>
            <a:r>
              <a:rPr lang="en-US" sz="4000" b="1" dirty="0">
                <a:latin typeface="+mn-lt"/>
              </a:rPr>
              <a:t>Problem Statement</a:t>
            </a:r>
            <a:endParaRPr lang="en-IN" sz="4000" b="1" dirty="0">
              <a:latin typeface="+mn-lt"/>
            </a:endParaRPr>
          </a:p>
        </p:txBody>
      </p:sp>
      <p:sp>
        <p:nvSpPr>
          <p:cNvPr id="3" name="Content Placeholder 2">
            <a:extLst>
              <a:ext uri="{FF2B5EF4-FFF2-40B4-BE49-F238E27FC236}">
                <a16:creationId xmlns:a16="http://schemas.microsoft.com/office/drawing/2014/main" id="{22B03E46-252B-5BC5-CE55-D78401A8B59E}"/>
              </a:ext>
            </a:extLst>
          </p:cNvPr>
          <p:cNvSpPr>
            <a:spLocks noGrp="1"/>
          </p:cNvSpPr>
          <p:nvPr>
            <p:ph idx="1"/>
          </p:nvPr>
        </p:nvSpPr>
        <p:spPr/>
        <p:txBody>
          <a:bodyPr>
            <a:normAutofit/>
          </a:bodyPr>
          <a:lstStyle/>
          <a:p>
            <a:pPr marL="0" indent="0" algn="l">
              <a:buNone/>
            </a:pPr>
            <a:r>
              <a:rPr lang="en-IN" dirty="0">
                <a:solidFill>
                  <a:schemeClr val="tx1"/>
                </a:solidFill>
                <a:cs typeface="Times New Roman" panose="02020603050405020304" pitchFamily="18" charset="0"/>
              </a:rPr>
              <a:t> </a:t>
            </a:r>
            <a:r>
              <a:rPr lang="en-US" dirty="0">
                <a:solidFill>
                  <a:schemeClr val="tx1"/>
                </a:solidFill>
                <a:cs typeface="Times New Roman" panose="02020603050405020304" pitchFamily="18" charset="0"/>
              </a:rPr>
              <a:t>Develop a system that uses deep learning techniques to predict skin diseases from patient-provided images and provide information of prevention and treatment methods.</a:t>
            </a:r>
            <a:endParaRPr lang="en-IN" dirty="0">
              <a:solidFill>
                <a:schemeClr val="tx1"/>
              </a:solidFill>
              <a:cs typeface="Times New Roman" panose="02020603050405020304" pitchFamily="18" charset="0"/>
            </a:endParaRPr>
          </a:p>
        </p:txBody>
      </p:sp>
    </p:spTree>
    <p:extLst>
      <p:ext uri="{BB962C8B-B14F-4D97-AF65-F5344CB8AC3E}">
        <p14:creationId xmlns:p14="http://schemas.microsoft.com/office/powerpoint/2010/main" val="11144914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13369-B700-DD3B-B94B-17EF00116A7E}"/>
              </a:ext>
            </a:extLst>
          </p:cNvPr>
          <p:cNvSpPr>
            <a:spLocks noGrp="1"/>
          </p:cNvSpPr>
          <p:nvPr>
            <p:ph type="title"/>
          </p:nvPr>
        </p:nvSpPr>
        <p:spPr/>
        <p:txBody>
          <a:bodyPr>
            <a:normAutofit/>
          </a:bodyPr>
          <a:lstStyle/>
          <a:p>
            <a:r>
              <a:rPr lang="en-IN" sz="4000" b="1" dirty="0">
                <a:latin typeface="+mn-lt"/>
              </a:rPr>
              <a:t>Literature Review</a:t>
            </a:r>
          </a:p>
        </p:txBody>
      </p:sp>
      <p:sp>
        <p:nvSpPr>
          <p:cNvPr id="3" name="Content Placeholder 2">
            <a:extLst>
              <a:ext uri="{FF2B5EF4-FFF2-40B4-BE49-F238E27FC236}">
                <a16:creationId xmlns:a16="http://schemas.microsoft.com/office/drawing/2014/main" id="{A2A92B31-B221-5C2E-1D3A-79E2550BE20A}"/>
              </a:ext>
            </a:extLst>
          </p:cNvPr>
          <p:cNvSpPr>
            <a:spLocks noGrp="1"/>
          </p:cNvSpPr>
          <p:nvPr>
            <p:ph idx="1"/>
          </p:nvPr>
        </p:nvSpPr>
        <p:spPr/>
        <p:txBody>
          <a:bodyPr/>
          <a:lstStyle/>
          <a:p>
            <a:r>
              <a:rPr lang="en-IN" dirty="0">
                <a:solidFill>
                  <a:schemeClr val="tx1"/>
                </a:solidFill>
                <a:effectLst/>
                <a:ea typeface="Calibri" panose="020F0502020204030204" pitchFamily="34" charset="0"/>
                <a:cs typeface="Times New Roman" panose="02020603050405020304" pitchFamily="18" charset="0"/>
              </a:rPr>
              <a:t>1. Sourav Kumar Patnaik, 2. </a:t>
            </a:r>
            <a:r>
              <a:rPr lang="en-IN" dirty="0" err="1">
                <a:solidFill>
                  <a:schemeClr val="tx1"/>
                </a:solidFill>
                <a:effectLst/>
                <a:ea typeface="Calibri" panose="020F0502020204030204" pitchFamily="34" charset="0"/>
                <a:cs typeface="Times New Roman" panose="02020603050405020304" pitchFamily="18" charset="0"/>
              </a:rPr>
              <a:t>Mansher</a:t>
            </a:r>
            <a:r>
              <a:rPr lang="en-IN" dirty="0">
                <a:solidFill>
                  <a:schemeClr val="tx1"/>
                </a:solidFill>
                <a:effectLst/>
                <a:ea typeface="Calibri" panose="020F0502020204030204" pitchFamily="34" charset="0"/>
                <a:cs typeface="Times New Roman" panose="02020603050405020304" pitchFamily="18" charset="0"/>
              </a:rPr>
              <a:t> Singh Sidhu, 3. </a:t>
            </a:r>
            <a:r>
              <a:rPr lang="en-IN" dirty="0" err="1">
                <a:solidFill>
                  <a:schemeClr val="tx1"/>
                </a:solidFill>
                <a:effectLst/>
                <a:ea typeface="Calibri" panose="020F0502020204030204" pitchFamily="34" charset="0"/>
                <a:cs typeface="Times New Roman" panose="02020603050405020304" pitchFamily="18" charset="0"/>
              </a:rPr>
              <a:t>Yaagyanika</a:t>
            </a:r>
            <a:r>
              <a:rPr lang="en-IN" dirty="0">
                <a:solidFill>
                  <a:schemeClr val="tx1"/>
                </a:solidFill>
                <a:effectLst/>
                <a:ea typeface="Calibri" panose="020F0502020204030204" pitchFamily="34" charset="0"/>
                <a:cs typeface="Times New Roman" panose="02020603050405020304" pitchFamily="18" charset="0"/>
              </a:rPr>
              <a:t> Gehlot, 4. </a:t>
            </a:r>
            <a:r>
              <a:rPr lang="en-IN" dirty="0" err="1">
                <a:solidFill>
                  <a:schemeClr val="tx1"/>
                </a:solidFill>
                <a:effectLst/>
                <a:ea typeface="Calibri" panose="020F0502020204030204" pitchFamily="34" charset="0"/>
                <a:cs typeface="Times New Roman" panose="02020603050405020304" pitchFamily="18" charset="0"/>
              </a:rPr>
              <a:t>Bhairvi</a:t>
            </a:r>
            <a:r>
              <a:rPr lang="en-IN" dirty="0">
                <a:solidFill>
                  <a:schemeClr val="tx1"/>
                </a:solidFill>
                <a:effectLst/>
                <a:ea typeface="Calibri" panose="020F0502020204030204" pitchFamily="34" charset="0"/>
                <a:cs typeface="Times New Roman" panose="02020603050405020304" pitchFamily="18" charset="0"/>
              </a:rPr>
              <a:t> Sharma and P Muthu “</a:t>
            </a:r>
            <a:r>
              <a:rPr lang="en-IN" b="1" dirty="0">
                <a:solidFill>
                  <a:schemeClr val="tx1"/>
                </a:solidFill>
                <a:effectLst/>
                <a:ea typeface="Calibri" panose="020F0502020204030204" pitchFamily="34" charset="0"/>
                <a:cs typeface="Times New Roman" panose="02020603050405020304" pitchFamily="18" charset="0"/>
              </a:rPr>
              <a:t>Automated Skin Disease Identification using Deep Learning Algorithm</a:t>
            </a:r>
            <a:r>
              <a:rPr lang="en-IN" dirty="0">
                <a:solidFill>
                  <a:schemeClr val="tx1"/>
                </a:solidFill>
                <a:effectLst/>
                <a:ea typeface="Calibri" panose="020F0502020204030204" pitchFamily="34" charset="0"/>
                <a:cs typeface="Times New Roman" panose="02020603050405020304" pitchFamily="18" charset="0"/>
              </a:rPr>
              <a:t>” In this research the method of detection was designed by using pre trained SVM and naive bayes. This research paper shows the effective role played in the detection skin diseases in Saudi Arabia because it has very hot weather for the presence of weather these indicates that Skin diseases are wide spread. The research supports medical efficiency in south Arabia. This expert system pertains disease recognition accuracy of 85% for Eczema, 95% for Impetigo and 85% for Melanoma. Both image-based technique and questionnaire technique help to increase reliability and performance of the system.</a:t>
            </a:r>
          </a:p>
          <a:p>
            <a:endParaRPr lang="en-IN" dirty="0">
              <a:solidFill>
                <a:schemeClr val="tx1"/>
              </a:solidFill>
            </a:endParaRPr>
          </a:p>
        </p:txBody>
      </p:sp>
    </p:spTree>
    <p:extLst>
      <p:ext uri="{BB962C8B-B14F-4D97-AF65-F5344CB8AC3E}">
        <p14:creationId xmlns:p14="http://schemas.microsoft.com/office/powerpoint/2010/main" val="2201476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36E81-C74D-294F-FCFD-68DD3D139D82}"/>
              </a:ext>
            </a:extLst>
          </p:cNvPr>
          <p:cNvSpPr>
            <a:spLocks noGrp="1"/>
          </p:cNvSpPr>
          <p:nvPr>
            <p:ph type="title"/>
          </p:nvPr>
        </p:nvSpPr>
        <p:spPr/>
        <p:txBody>
          <a:bodyPr>
            <a:normAutofit/>
          </a:bodyPr>
          <a:lstStyle/>
          <a:p>
            <a:r>
              <a:rPr lang="en-IN" sz="4000" b="1" dirty="0">
                <a:latin typeface="+mn-lt"/>
              </a:rPr>
              <a:t>Constraints</a:t>
            </a:r>
          </a:p>
        </p:txBody>
      </p:sp>
      <p:sp>
        <p:nvSpPr>
          <p:cNvPr id="3" name="Content Placeholder 2">
            <a:extLst>
              <a:ext uri="{FF2B5EF4-FFF2-40B4-BE49-F238E27FC236}">
                <a16:creationId xmlns:a16="http://schemas.microsoft.com/office/drawing/2014/main" id="{BA081115-B3C3-92AC-1A37-A962E3E2135A}"/>
              </a:ext>
            </a:extLst>
          </p:cNvPr>
          <p:cNvSpPr>
            <a:spLocks noGrp="1"/>
          </p:cNvSpPr>
          <p:nvPr>
            <p:ph idx="1"/>
          </p:nvPr>
        </p:nvSpPr>
        <p:spPr>
          <a:xfrm>
            <a:off x="792480" y="1845734"/>
            <a:ext cx="10363200" cy="4023360"/>
          </a:xfrm>
        </p:spPr>
        <p:txBody>
          <a:bodyPr/>
          <a:lstStyle/>
          <a:p>
            <a:pPr>
              <a:buFont typeface="Arial" panose="020B0604020202020204" pitchFamily="34" charset="0"/>
              <a:buChar char="•"/>
            </a:pPr>
            <a:r>
              <a:rPr lang="en-US" dirty="0">
                <a:solidFill>
                  <a:schemeClr val="tx1"/>
                </a:solidFill>
              </a:rPr>
              <a:t>Image recognition is a big challenge.   </a:t>
            </a:r>
          </a:p>
          <a:p>
            <a:pPr>
              <a:buFont typeface="Arial" panose="020B0604020202020204" pitchFamily="34" charset="0"/>
              <a:buChar char="•"/>
            </a:pPr>
            <a:r>
              <a:rPr lang="en-US" dirty="0">
                <a:solidFill>
                  <a:schemeClr val="tx1"/>
                </a:solidFill>
              </a:rPr>
              <a:t>Dealing with blur images, images should not be blurred and should be in proper format and angle.    </a:t>
            </a:r>
          </a:p>
          <a:p>
            <a:pPr>
              <a:buFont typeface="Arial" panose="020B0604020202020204" pitchFamily="34" charset="0"/>
              <a:buChar char="•"/>
            </a:pPr>
            <a:r>
              <a:rPr lang="en-US" dirty="0">
                <a:solidFill>
                  <a:schemeClr val="tx1"/>
                </a:solidFill>
              </a:rPr>
              <a:t>Images should be taken in an illuminated area.  </a:t>
            </a:r>
          </a:p>
          <a:p>
            <a:pPr>
              <a:buFont typeface="Arial" panose="020B0604020202020204" pitchFamily="34" charset="0"/>
              <a:buChar char="•"/>
            </a:pPr>
            <a:r>
              <a:rPr lang="en-US" dirty="0">
                <a:solidFill>
                  <a:schemeClr val="tx1"/>
                </a:solidFill>
              </a:rPr>
              <a:t>It does not support GIF or video format files.   </a:t>
            </a:r>
          </a:p>
          <a:p>
            <a:pPr>
              <a:buFont typeface="Arial" panose="020B0604020202020204" pitchFamily="34" charset="0"/>
              <a:buChar char="•"/>
            </a:pPr>
            <a:r>
              <a:rPr lang="en-US" dirty="0">
                <a:solidFill>
                  <a:schemeClr val="tx1"/>
                </a:solidFill>
              </a:rPr>
              <a:t>Images other than human skin should not be included.    </a:t>
            </a:r>
          </a:p>
          <a:p>
            <a:pPr>
              <a:buFont typeface="Arial" panose="020B0604020202020204" pitchFamily="34" charset="0"/>
              <a:buChar char="•"/>
            </a:pPr>
            <a:r>
              <a:rPr lang="en-US" dirty="0">
                <a:solidFill>
                  <a:schemeClr val="tx1"/>
                </a:solidFill>
              </a:rPr>
              <a:t>Only seven common skin diseases are detected.    </a:t>
            </a:r>
          </a:p>
          <a:p>
            <a:pPr>
              <a:buFont typeface="Arial" panose="020B0604020202020204" pitchFamily="34" charset="0"/>
              <a:buChar char="•"/>
            </a:pPr>
            <a:r>
              <a:rPr lang="en-US" dirty="0">
                <a:solidFill>
                  <a:schemeClr val="tx1"/>
                </a:solidFill>
              </a:rPr>
              <a:t>System is unable to show the position of the damage.    </a:t>
            </a:r>
          </a:p>
          <a:p>
            <a:pPr>
              <a:buFont typeface="Arial" panose="020B0604020202020204" pitchFamily="34" charset="0"/>
              <a:buChar char="•"/>
            </a:pPr>
            <a:r>
              <a:rPr lang="en-US" dirty="0">
                <a:solidFill>
                  <a:schemeClr val="tx1"/>
                </a:solidFill>
              </a:rPr>
              <a:t>It detects only disease but it is unable to give the exact damage.</a:t>
            </a:r>
            <a:endParaRPr lang="en-IN" dirty="0">
              <a:solidFill>
                <a:schemeClr val="tx1"/>
              </a:solidFill>
            </a:endParaRPr>
          </a:p>
        </p:txBody>
      </p:sp>
    </p:spTree>
    <p:extLst>
      <p:ext uri="{BB962C8B-B14F-4D97-AF65-F5344CB8AC3E}">
        <p14:creationId xmlns:p14="http://schemas.microsoft.com/office/powerpoint/2010/main" val="35140634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6799B-DDB9-87E7-7581-A37EE93DE019}"/>
              </a:ext>
            </a:extLst>
          </p:cNvPr>
          <p:cNvSpPr>
            <a:spLocks noGrp="1"/>
          </p:cNvSpPr>
          <p:nvPr>
            <p:ph type="title"/>
          </p:nvPr>
        </p:nvSpPr>
        <p:spPr/>
        <p:txBody>
          <a:bodyPr>
            <a:normAutofit/>
          </a:bodyPr>
          <a:lstStyle/>
          <a:p>
            <a:r>
              <a:rPr lang="en-US" sz="4000" b="1" dirty="0">
                <a:latin typeface="+mn-lt"/>
              </a:rPr>
              <a:t>Conclusion</a:t>
            </a:r>
            <a:endParaRPr lang="en-IN" sz="4000" b="1" dirty="0">
              <a:latin typeface="+mn-lt"/>
            </a:endParaRPr>
          </a:p>
        </p:txBody>
      </p:sp>
      <p:sp>
        <p:nvSpPr>
          <p:cNvPr id="3" name="Content Placeholder 2">
            <a:extLst>
              <a:ext uri="{FF2B5EF4-FFF2-40B4-BE49-F238E27FC236}">
                <a16:creationId xmlns:a16="http://schemas.microsoft.com/office/drawing/2014/main" id="{B3BA3307-1EB0-DE19-946B-A3D146A42432}"/>
              </a:ext>
            </a:extLst>
          </p:cNvPr>
          <p:cNvSpPr>
            <a:spLocks noGrp="1"/>
          </p:cNvSpPr>
          <p:nvPr>
            <p:ph idx="1"/>
          </p:nvPr>
        </p:nvSpPr>
        <p:spPr/>
        <p:txBody>
          <a:bodyPr>
            <a:normAutofit/>
          </a:bodyPr>
          <a:lstStyle/>
          <a:p>
            <a:endParaRPr lang="en-US" sz="2400" dirty="0">
              <a:solidFill>
                <a:schemeClr val="tx1"/>
              </a:solidFill>
            </a:endParaRPr>
          </a:p>
          <a:p>
            <a:r>
              <a:rPr lang="en-IN" dirty="0">
                <a:solidFill>
                  <a:schemeClr val="tx1"/>
                </a:solidFill>
                <a:effectLst/>
                <a:ea typeface="Calibri" panose="020F0502020204030204" pitchFamily="34" charset="0"/>
                <a:cs typeface="Times New Roman" panose="02020603050405020304" pitchFamily="18" charset="0"/>
              </a:rPr>
              <a:t>In this work, a model for the prediction of skin diseases using deep learning algorithms is created. It has been found that by using feature compounding and deep learning, we can achieve higher accuracy and also predict many more diseases than other previous models. Like the previous models, in this one area of use, we were able to report a maximum of six skin conditions with a maximum accuracy of 75%. The choice of which algorithm for skin disease prediction depends on the number of factors availability of computation resources and desired accuracy. Using different models we have tested our accuracy up to CNN-72%, </a:t>
            </a:r>
            <a:r>
              <a:rPr lang="en-IN" dirty="0" err="1">
                <a:solidFill>
                  <a:schemeClr val="tx1"/>
                </a:solidFill>
                <a:effectLst/>
                <a:ea typeface="Calibri" panose="020F0502020204030204" pitchFamily="34" charset="0"/>
                <a:cs typeface="Times New Roman" panose="02020603050405020304" pitchFamily="18" charset="0"/>
              </a:rPr>
              <a:t>MobileNet</a:t>
            </a:r>
            <a:r>
              <a:rPr lang="en-IN" dirty="0">
                <a:solidFill>
                  <a:schemeClr val="tx1"/>
                </a:solidFill>
                <a:effectLst/>
                <a:ea typeface="Calibri" panose="020F0502020204030204" pitchFamily="34" charset="0"/>
                <a:cs typeface="Times New Roman" panose="02020603050405020304" pitchFamily="18" charset="0"/>
              </a:rPr>
              <a:t> – 73%, and ResNet-73%. </a:t>
            </a:r>
            <a:endParaRPr lang="en-IN" dirty="0">
              <a:solidFill>
                <a:schemeClr val="tx1"/>
              </a:solidFill>
            </a:endParaRPr>
          </a:p>
        </p:txBody>
      </p:sp>
    </p:spTree>
    <p:extLst>
      <p:ext uri="{BB962C8B-B14F-4D97-AF65-F5344CB8AC3E}">
        <p14:creationId xmlns:p14="http://schemas.microsoft.com/office/powerpoint/2010/main" val="1506983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0EB9F-5F1E-C34C-1540-F0744402C83D}"/>
              </a:ext>
            </a:extLst>
          </p:cNvPr>
          <p:cNvSpPr>
            <a:spLocks noGrp="1"/>
          </p:cNvSpPr>
          <p:nvPr>
            <p:ph type="title"/>
          </p:nvPr>
        </p:nvSpPr>
        <p:spPr/>
        <p:txBody>
          <a:bodyPr>
            <a:normAutofit/>
          </a:bodyPr>
          <a:lstStyle/>
          <a:p>
            <a:r>
              <a:rPr lang="en-US" sz="4000" b="1" dirty="0"/>
              <a:t>References</a:t>
            </a:r>
            <a:endParaRPr lang="en-IN" sz="4000" b="1" dirty="0"/>
          </a:p>
        </p:txBody>
      </p:sp>
      <p:sp>
        <p:nvSpPr>
          <p:cNvPr id="3" name="Content Placeholder 2">
            <a:extLst>
              <a:ext uri="{FF2B5EF4-FFF2-40B4-BE49-F238E27FC236}">
                <a16:creationId xmlns:a16="http://schemas.microsoft.com/office/drawing/2014/main" id="{44646789-4FE8-0EFA-3779-3ED2B9FE169F}"/>
              </a:ext>
            </a:extLst>
          </p:cNvPr>
          <p:cNvSpPr>
            <a:spLocks noGrp="1"/>
          </p:cNvSpPr>
          <p:nvPr>
            <p:ph idx="1"/>
          </p:nvPr>
        </p:nvSpPr>
        <p:spPr/>
        <p:txBody>
          <a:bodyPr>
            <a:normAutofit/>
          </a:bodyPr>
          <a:lstStyle/>
          <a:p>
            <a:pPr algn="l"/>
            <a:r>
              <a:rPr lang="en-IN" dirty="0">
                <a:solidFill>
                  <a:schemeClr val="tx1"/>
                </a:solidFill>
              </a:rPr>
              <a:t>[1] Kritika Rao, Pooja </a:t>
            </a:r>
            <a:r>
              <a:rPr lang="en-IN" dirty="0" err="1">
                <a:solidFill>
                  <a:schemeClr val="tx1"/>
                </a:solidFill>
              </a:rPr>
              <a:t>Yelkar</a:t>
            </a:r>
            <a:r>
              <a:rPr lang="en-IN" dirty="0">
                <a:solidFill>
                  <a:schemeClr val="tx1"/>
                </a:solidFill>
              </a:rPr>
              <a:t>, Omkar </a:t>
            </a:r>
            <a:r>
              <a:rPr lang="en-IN" dirty="0" err="1">
                <a:solidFill>
                  <a:schemeClr val="tx1"/>
                </a:solidFill>
              </a:rPr>
              <a:t>Pise</a:t>
            </a:r>
            <a:r>
              <a:rPr lang="en-IN" dirty="0">
                <a:solidFill>
                  <a:schemeClr val="tx1"/>
                </a:solidFill>
              </a:rPr>
              <a:t> and </a:t>
            </a:r>
            <a:r>
              <a:rPr lang="en-IN" dirty="0" err="1">
                <a:solidFill>
                  <a:schemeClr val="tx1"/>
                </a:solidFill>
              </a:rPr>
              <a:t>Dr.</a:t>
            </a:r>
            <a:r>
              <a:rPr lang="en-IN" dirty="0">
                <a:solidFill>
                  <a:schemeClr val="tx1"/>
                </a:solidFill>
              </a:rPr>
              <a:t> Swapna </a:t>
            </a:r>
            <a:r>
              <a:rPr lang="en-IN" dirty="0" err="1">
                <a:solidFill>
                  <a:schemeClr val="tx1"/>
                </a:solidFill>
              </a:rPr>
              <a:t>Borde</a:t>
            </a:r>
            <a:r>
              <a:rPr lang="en-IN" dirty="0">
                <a:solidFill>
                  <a:schemeClr val="tx1"/>
                </a:solidFill>
              </a:rPr>
              <a:t>, </a:t>
            </a:r>
            <a:r>
              <a:rPr lang="en-IN" dirty="0" err="1">
                <a:solidFill>
                  <a:schemeClr val="tx1"/>
                </a:solidFill>
              </a:rPr>
              <a:t>and,"Skin</a:t>
            </a:r>
            <a:r>
              <a:rPr lang="en-IN" dirty="0">
                <a:solidFill>
                  <a:schemeClr val="tx1"/>
                </a:solidFill>
              </a:rPr>
              <a:t> Disease Detection using Machine Learnings", 2021. </a:t>
            </a:r>
          </a:p>
          <a:p>
            <a:pPr algn="l"/>
            <a:r>
              <a:rPr lang="en-IN" dirty="0">
                <a:solidFill>
                  <a:schemeClr val="tx1"/>
                </a:solidFill>
              </a:rPr>
              <a:t>[2] Ahmed A. Elgar, Rishabh Kumar, Amber Hayat, </a:t>
            </a:r>
            <a:r>
              <a:rPr lang="en-IN" dirty="0" err="1">
                <a:solidFill>
                  <a:schemeClr val="tx1"/>
                </a:solidFill>
              </a:rPr>
              <a:t>Prathamesh</a:t>
            </a:r>
            <a:r>
              <a:rPr lang="en-IN" dirty="0">
                <a:solidFill>
                  <a:schemeClr val="tx1"/>
                </a:solidFill>
              </a:rPr>
              <a:t> </a:t>
            </a:r>
            <a:r>
              <a:rPr lang="en-IN" dirty="0" err="1">
                <a:solidFill>
                  <a:schemeClr val="tx1"/>
                </a:solidFill>
              </a:rPr>
              <a:t>Churi</a:t>
            </a:r>
            <a:r>
              <a:rPr lang="en-IN" dirty="0">
                <a:solidFill>
                  <a:schemeClr val="tx1"/>
                </a:solidFill>
              </a:rPr>
              <a:t>, "Intelligent System for Skin Disease Prediction using Machine Learning" , August 2021</a:t>
            </a:r>
          </a:p>
          <a:p>
            <a:pPr algn="l"/>
            <a:r>
              <a:rPr lang="en-IN" dirty="0">
                <a:solidFill>
                  <a:schemeClr val="tx1"/>
                </a:solidFill>
              </a:rPr>
              <a:t>[3] Sourav Kumar Patnaik, </a:t>
            </a:r>
            <a:r>
              <a:rPr lang="en-IN" dirty="0" err="1">
                <a:solidFill>
                  <a:schemeClr val="tx1"/>
                </a:solidFill>
              </a:rPr>
              <a:t>Manser</a:t>
            </a:r>
            <a:r>
              <a:rPr lang="en-IN" dirty="0">
                <a:solidFill>
                  <a:schemeClr val="tx1"/>
                </a:solidFill>
              </a:rPr>
              <a:t> Singh Sidhu, </a:t>
            </a:r>
            <a:r>
              <a:rPr lang="en-IN" dirty="0" err="1">
                <a:solidFill>
                  <a:schemeClr val="tx1"/>
                </a:solidFill>
              </a:rPr>
              <a:t>Yaagyanika</a:t>
            </a:r>
            <a:r>
              <a:rPr lang="en-IN" dirty="0">
                <a:solidFill>
                  <a:schemeClr val="tx1"/>
                </a:solidFill>
              </a:rPr>
              <a:t> Gehlot, </a:t>
            </a:r>
            <a:r>
              <a:rPr lang="en-IN" dirty="0" err="1">
                <a:solidFill>
                  <a:schemeClr val="tx1"/>
                </a:solidFill>
              </a:rPr>
              <a:t>Bhairvi</a:t>
            </a:r>
            <a:r>
              <a:rPr lang="en-IN" dirty="0">
                <a:solidFill>
                  <a:schemeClr val="tx1"/>
                </a:solidFill>
              </a:rPr>
              <a:t> Sharma, and P Muthu, "Automated Skin Disease Identification using Deep Learning Algorithm", August 2018</a:t>
            </a:r>
          </a:p>
          <a:p>
            <a:endParaRPr lang="en-IN" sz="2400" dirty="0">
              <a:solidFill>
                <a:schemeClr val="tx1"/>
              </a:solidFill>
            </a:endParaRPr>
          </a:p>
        </p:txBody>
      </p:sp>
    </p:spTree>
    <p:extLst>
      <p:ext uri="{BB962C8B-B14F-4D97-AF65-F5344CB8AC3E}">
        <p14:creationId xmlns:p14="http://schemas.microsoft.com/office/powerpoint/2010/main" val="976458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C6313-DDA6-D373-5FF1-96C97BFC287A}"/>
              </a:ext>
            </a:extLst>
          </p:cNvPr>
          <p:cNvSpPr>
            <a:spLocks noGrp="1"/>
          </p:cNvSpPr>
          <p:nvPr>
            <p:ph type="title"/>
          </p:nvPr>
        </p:nvSpPr>
        <p:spPr/>
        <p:txBody>
          <a:bodyPr>
            <a:normAutofit/>
          </a:bodyPr>
          <a:lstStyle/>
          <a:p>
            <a:r>
              <a:rPr lang="en-US" sz="4000" b="1" dirty="0">
                <a:latin typeface="+mn-lt"/>
              </a:rPr>
              <a:t>Objective</a:t>
            </a:r>
            <a:endParaRPr lang="en-IN" sz="4000" b="1" dirty="0">
              <a:latin typeface="+mn-lt"/>
            </a:endParaRPr>
          </a:p>
        </p:txBody>
      </p:sp>
      <p:sp>
        <p:nvSpPr>
          <p:cNvPr id="3" name="Content Placeholder 2">
            <a:extLst>
              <a:ext uri="{FF2B5EF4-FFF2-40B4-BE49-F238E27FC236}">
                <a16:creationId xmlns:a16="http://schemas.microsoft.com/office/drawing/2014/main" id="{DBF2BBB8-9EB2-8E1A-D24F-A6D806002067}"/>
              </a:ext>
            </a:extLst>
          </p:cNvPr>
          <p:cNvSpPr>
            <a:spLocks noGrp="1"/>
          </p:cNvSpPr>
          <p:nvPr>
            <p:ph idx="1"/>
          </p:nvPr>
        </p:nvSpPr>
        <p:spPr/>
        <p:txBody>
          <a:bodyPr>
            <a:normAutofit/>
          </a:bodyPr>
          <a:lstStyle/>
          <a:p>
            <a:pPr>
              <a:buFont typeface="Arial" panose="020B0604020202020204" pitchFamily="34" charset="0"/>
              <a:buChar char="•"/>
            </a:pPr>
            <a:r>
              <a:rPr lang="en-US" dirty="0">
                <a:solidFill>
                  <a:schemeClr val="tx1"/>
                </a:solidFill>
              </a:rPr>
              <a:t>To develop a system that can accurately identify and classify skin diseases from images.</a:t>
            </a:r>
          </a:p>
          <a:p>
            <a:pPr>
              <a:buFont typeface="Arial" panose="020B0604020202020204" pitchFamily="34" charset="0"/>
              <a:buChar char="•"/>
            </a:pPr>
            <a:r>
              <a:rPr lang="en-US" dirty="0">
                <a:solidFill>
                  <a:schemeClr val="tx1"/>
                </a:solidFill>
              </a:rPr>
              <a:t>To improve the accuracy of diagnosis of skin diseases.</a:t>
            </a:r>
          </a:p>
          <a:p>
            <a:pPr>
              <a:buFont typeface="Arial" panose="020B0604020202020204" pitchFamily="34" charset="0"/>
              <a:buChar char="•"/>
            </a:pPr>
            <a:r>
              <a:rPr lang="en-US" dirty="0">
                <a:solidFill>
                  <a:schemeClr val="tx1"/>
                </a:solidFill>
              </a:rPr>
              <a:t>To reduce the cost of diagnosis of skin diseases.</a:t>
            </a:r>
          </a:p>
          <a:p>
            <a:pPr>
              <a:buFont typeface="Arial" panose="020B0604020202020204" pitchFamily="34" charset="0"/>
              <a:buChar char="•"/>
            </a:pPr>
            <a:r>
              <a:rPr lang="en-US" dirty="0">
                <a:solidFill>
                  <a:schemeClr val="tx1"/>
                </a:solidFill>
              </a:rPr>
              <a:t>To improve access to diagnosis of skin diseases, especially in rural areas.</a:t>
            </a:r>
          </a:p>
          <a:p>
            <a:pPr>
              <a:buFont typeface="Arial" panose="020B0604020202020204" pitchFamily="34" charset="0"/>
              <a:buChar char="•"/>
            </a:pPr>
            <a:r>
              <a:rPr lang="en-US" dirty="0">
                <a:solidFill>
                  <a:schemeClr val="tx1"/>
                </a:solidFill>
              </a:rPr>
              <a:t>To help people with skin diseases get the treatment they need early.</a:t>
            </a:r>
          </a:p>
          <a:p>
            <a:pPr>
              <a:buFont typeface="Arial" panose="020B0604020202020204" pitchFamily="34" charset="0"/>
              <a:buChar char="•"/>
            </a:pPr>
            <a:r>
              <a:rPr lang="en-US" dirty="0">
                <a:solidFill>
                  <a:schemeClr val="tx1"/>
                </a:solidFill>
              </a:rPr>
              <a:t>To help prevent the spread of skin diseases.</a:t>
            </a:r>
          </a:p>
        </p:txBody>
      </p:sp>
    </p:spTree>
    <p:extLst>
      <p:ext uri="{BB962C8B-B14F-4D97-AF65-F5344CB8AC3E}">
        <p14:creationId xmlns:p14="http://schemas.microsoft.com/office/powerpoint/2010/main" val="1977784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D5602-6409-340B-9D6D-9D042C8A570F}"/>
              </a:ext>
            </a:extLst>
          </p:cNvPr>
          <p:cNvSpPr>
            <a:spLocks noGrp="1"/>
          </p:cNvSpPr>
          <p:nvPr>
            <p:ph type="title"/>
          </p:nvPr>
        </p:nvSpPr>
        <p:spPr>
          <a:xfrm>
            <a:off x="1097280" y="259709"/>
            <a:ext cx="10058400" cy="1450757"/>
          </a:xfrm>
        </p:spPr>
        <p:txBody>
          <a:bodyPr>
            <a:normAutofit/>
          </a:bodyPr>
          <a:lstStyle/>
          <a:p>
            <a:r>
              <a:rPr lang="en-US" sz="4000" b="1" dirty="0">
                <a:latin typeface="+mn-lt"/>
              </a:rPr>
              <a:t>Introduction</a:t>
            </a:r>
            <a:endParaRPr lang="en-IN" sz="4000" b="1" dirty="0">
              <a:latin typeface="+mn-lt"/>
            </a:endParaRPr>
          </a:p>
        </p:txBody>
      </p:sp>
      <p:sp>
        <p:nvSpPr>
          <p:cNvPr id="3" name="Content Placeholder 2">
            <a:extLst>
              <a:ext uri="{FF2B5EF4-FFF2-40B4-BE49-F238E27FC236}">
                <a16:creationId xmlns:a16="http://schemas.microsoft.com/office/drawing/2014/main" id="{2EBC8707-7AC1-E887-844A-A5740A5DF56C}"/>
              </a:ext>
            </a:extLst>
          </p:cNvPr>
          <p:cNvSpPr>
            <a:spLocks noGrp="1"/>
          </p:cNvSpPr>
          <p:nvPr>
            <p:ph idx="1"/>
          </p:nvPr>
        </p:nvSpPr>
        <p:spPr/>
        <p:txBody>
          <a:bodyPr>
            <a:noAutofit/>
          </a:bodyPr>
          <a:lstStyle/>
          <a:p>
            <a:pPr>
              <a:buFont typeface="Arial" panose="020B0604020202020204" pitchFamily="34" charset="0"/>
              <a:buChar char="•"/>
            </a:pPr>
            <a:r>
              <a:rPr lang="en-US" dirty="0">
                <a:solidFill>
                  <a:schemeClr val="tx1"/>
                </a:solidFill>
              </a:rPr>
              <a:t>Skin is an extraordinary and sensitive human structure and is suffered from various known and unknown diseases. Diagnosing skin disease is a complicated task.</a:t>
            </a:r>
          </a:p>
          <a:p>
            <a:pPr>
              <a:buFont typeface="Arial" panose="020B0604020202020204" pitchFamily="34" charset="0"/>
              <a:buChar char="•"/>
            </a:pPr>
            <a:r>
              <a:rPr lang="en-US" dirty="0">
                <a:solidFill>
                  <a:schemeClr val="tx1"/>
                </a:solidFill>
              </a:rPr>
              <a:t>This challenge can be solved using Deep Learning and Image Processing techniques.</a:t>
            </a:r>
          </a:p>
          <a:p>
            <a:pPr>
              <a:buFont typeface="Arial" panose="020B0604020202020204" pitchFamily="34" charset="0"/>
              <a:buChar char="•"/>
            </a:pPr>
            <a:r>
              <a:rPr lang="en-US" dirty="0">
                <a:solidFill>
                  <a:schemeClr val="tx1"/>
                </a:solidFill>
              </a:rPr>
              <a:t>Deep Learning is a subset of machine learning, it uses large datasets, it is a type of machine learning that imitates the way humans gain certain type of knowledge.</a:t>
            </a:r>
          </a:p>
          <a:p>
            <a:pPr>
              <a:buFont typeface="Arial" panose="020B0604020202020204" pitchFamily="34" charset="0"/>
              <a:buChar char="•"/>
            </a:pPr>
            <a:r>
              <a:rPr lang="en-US" dirty="0">
                <a:solidFill>
                  <a:schemeClr val="tx1"/>
                </a:solidFill>
              </a:rPr>
              <a:t>Convolutional Neural Network(CNN) is a network architecture for deep learning which learns directly from data, eliminating the need for manual feature extraction and it is a feed forward neural network used to analyze images by processing data.</a:t>
            </a:r>
          </a:p>
          <a:p>
            <a:pPr>
              <a:buFont typeface="Arial" panose="020B0604020202020204" pitchFamily="34" charset="0"/>
              <a:buChar char="•"/>
            </a:pPr>
            <a:r>
              <a:rPr lang="en-US" dirty="0" err="1">
                <a:solidFill>
                  <a:schemeClr val="tx1"/>
                </a:solidFill>
              </a:rPr>
              <a:t>ResNet</a:t>
            </a:r>
            <a:r>
              <a:rPr lang="en-US" dirty="0">
                <a:solidFill>
                  <a:schemeClr val="tx1"/>
                </a:solidFill>
              </a:rPr>
              <a:t> </a:t>
            </a:r>
            <a:r>
              <a:rPr lang="en-US" b="0" i="0" dirty="0">
                <a:solidFill>
                  <a:schemeClr val="tx1"/>
                </a:solidFill>
                <a:effectLst/>
              </a:rPr>
              <a:t>Residual Networks is a classic neural network used as a backbone for many computer vision tasks. </a:t>
            </a:r>
            <a:endParaRPr lang="en-US" dirty="0">
              <a:solidFill>
                <a:schemeClr val="tx1"/>
              </a:solidFill>
            </a:endParaRPr>
          </a:p>
          <a:p>
            <a:pPr>
              <a:buFont typeface="Arial" panose="020B0604020202020204" pitchFamily="34" charset="0"/>
              <a:buChar char="•"/>
            </a:pPr>
            <a:r>
              <a:rPr lang="en-US" dirty="0" err="1">
                <a:solidFill>
                  <a:schemeClr val="tx1"/>
                </a:solidFill>
              </a:rPr>
              <a:t>MobileNet</a:t>
            </a:r>
            <a:r>
              <a:rPr lang="en-US" dirty="0">
                <a:solidFill>
                  <a:schemeClr val="tx1"/>
                </a:solidFill>
              </a:rPr>
              <a:t> </a:t>
            </a:r>
            <a:r>
              <a:rPr lang="en-US" b="0" i="0" dirty="0">
                <a:solidFill>
                  <a:schemeClr val="tx1"/>
                </a:solidFill>
                <a:effectLst/>
              </a:rPr>
              <a:t>is a type of convolutional neural network designed for mobile and embedded vision applications</a:t>
            </a:r>
            <a:r>
              <a:rPr lang="en-US" b="0" i="0" dirty="0">
                <a:solidFill>
                  <a:schemeClr val="tx1"/>
                </a:solidFill>
                <a:effectLst/>
                <a:latin typeface="Lato" panose="020F0502020204030203" pitchFamily="34" charset="0"/>
              </a:rPr>
              <a:t>. </a:t>
            </a:r>
            <a:endParaRPr lang="en-US" dirty="0">
              <a:solidFill>
                <a:schemeClr val="tx1"/>
              </a:solidFill>
            </a:endParaRPr>
          </a:p>
          <a:p>
            <a:pPr>
              <a:buFont typeface="Arial" panose="020B0604020202020204" pitchFamily="34" charset="0"/>
              <a:buChar char="•"/>
            </a:pPr>
            <a:endParaRPr lang="en-US" sz="2400" dirty="0">
              <a:solidFill>
                <a:schemeClr val="tx1"/>
              </a:solidFill>
            </a:endParaRPr>
          </a:p>
        </p:txBody>
      </p:sp>
    </p:spTree>
    <p:extLst>
      <p:ext uri="{BB962C8B-B14F-4D97-AF65-F5344CB8AC3E}">
        <p14:creationId xmlns:p14="http://schemas.microsoft.com/office/powerpoint/2010/main" val="1007792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16293-B314-F884-50CB-2E74FEE8EB03}"/>
              </a:ext>
            </a:extLst>
          </p:cNvPr>
          <p:cNvSpPr>
            <a:spLocks noGrp="1"/>
          </p:cNvSpPr>
          <p:nvPr>
            <p:ph type="title"/>
          </p:nvPr>
        </p:nvSpPr>
        <p:spPr/>
        <p:txBody>
          <a:bodyPr>
            <a:normAutofit/>
          </a:bodyPr>
          <a:lstStyle/>
          <a:p>
            <a:r>
              <a:rPr lang="en-US" sz="4000" b="1" dirty="0">
                <a:latin typeface="+mn-lt"/>
              </a:rPr>
              <a:t>Requirements</a:t>
            </a:r>
            <a:endParaRPr lang="en-IN" sz="4000" b="1" dirty="0">
              <a:latin typeface="+mn-lt"/>
            </a:endParaRPr>
          </a:p>
        </p:txBody>
      </p:sp>
      <p:sp>
        <p:nvSpPr>
          <p:cNvPr id="3" name="Content Placeholder 2">
            <a:extLst>
              <a:ext uri="{FF2B5EF4-FFF2-40B4-BE49-F238E27FC236}">
                <a16:creationId xmlns:a16="http://schemas.microsoft.com/office/drawing/2014/main" id="{54CE5187-D0D3-186E-E807-EFD009D7F9E3}"/>
              </a:ext>
            </a:extLst>
          </p:cNvPr>
          <p:cNvSpPr>
            <a:spLocks noGrp="1"/>
          </p:cNvSpPr>
          <p:nvPr>
            <p:ph idx="1"/>
          </p:nvPr>
        </p:nvSpPr>
        <p:spPr/>
        <p:txBody>
          <a:bodyPr>
            <a:normAutofit/>
          </a:bodyPr>
          <a:lstStyle/>
          <a:p>
            <a:pPr>
              <a:buFont typeface="Arial" panose="020B0604020202020204" pitchFamily="34" charset="0"/>
              <a:buChar char="•"/>
            </a:pPr>
            <a:r>
              <a:rPr lang="en-US" dirty="0">
                <a:solidFill>
                  <a:schemeClr val="tx1"/>
                </a:solidFill>
              </a:rPr>
              <a:t>Functional Requirements – </a:t>
            </a:r>
          </a:p>
          <a:p>
            <a:pPr marL="292608" lvl="1" indent="0">
              <a:buNone/>
            </a:pPr>
            <a:r>
              <a:rPr lang="en-US" sz="2000" dirty="0">
                <a:solidFill>
                  <a:schemeClr val="tx1"/>
                </a:solidFill>
              </a:rPr>
              <a:t>1. Calculation/Data Collection</a:t>
            </a:r>
          </a:p>
          <a:p>
            <a:pPr marL="292608" lvl="1" indent="0">
              <a:buNone/>
            </a:pPr>
            <a:r>
              <a:rPr lang="en-US" sz="2000" dirty="0">
                <a:solidFill>
                  <a:schemeClr val="tx1"/>
                </a:solidFill>
              </a:rPr>
              <a:t>2. Data Manipulation</a:t>
            </a:r>
          </a:p>
          <a:p>
            <a:pPr marL="292608" lvl="1" indent="0">
              <a:buNone/>
            </a:pPr>
            <a:r>
              <a:rPr lang="en-US" sz="2000" dirty="0">
                <a:solidFill>
                  <a:schemeClr val="tx1"/>
                </a:solidFill>
              </a:rPr>
              <a:t>3. Processing</a:t>
            </a:r>
          </a:p>
          <a:p>
            <a:pPr>
              <a:buFont typeface="Arial" panose="020B0604020202020204" pitchFamily="34" charset="0"/>
              <a:buChar char="•"/>
            </a:pPr>
            <a:r>
              <a:rPr lang="en-US" dirty="0">
                <a:solidFill>
                  <a:schemeClr val="tx1"/>
                </a:solidFill>
              </a:rPr>
              <a:t>Non Functional Requirements –</a:t>
            </a:r>
          </a:p>
          <a:p>
            <a:pPr marL="292608" lvl="1" indent="0">
              <a:buNone/>
            </a:pPr>
            <a:r>
              <a:rPr lang="en-US" sz="2000" dirty="0">
                <a:solidFill>
                  <a:schemeClr val="tx1"/>
                </a:solidFill>
              </a:rPr>
              <a:t>1. Performances</a:t>
            </a:r>
          </a:p>
          <a:p>
            <a:pPr marL="292608" lvl="1" indent="0">
              <a:buNone/>
            </a:pPr>
            <a:r>
              <a:rPr lang="en-US" sz="2000" dirty="0">
                <a:solidFill>
                  <a:schemeClr val="tx1"/>
                </a:solidFill>
              </a:rPr>
              <a:t>2. Security</a:t>
            </a:r>
          </a:p>
          <a:p>
            <a:pPr marL="292608" lvl="1" indent="0">
              <a:buNone/>
            </a:pPr>
            <a:r>
              <a:rPr lang="en-US" sz="2000" dirty="0">
                <a:solidFill>
                  <a:schemeClr val="tx1"/>
                </a:solidFill>
              </a:rPr>
              <a:t>3. Usability</a:t>
            </a:r>
          </a:p>
          <a:p>
            <a:pPr marL="292608" lvl="1" indent="0">
              <a:buNone/>
            </a:pPr>
            <a:r>
              <a:rPr lang="en-US" sz="2000" dirty="0">
                <a:solidFill>
                  <a:schemeClr val="tx1"/>
                </a:solidFill>
              </a:rPr>
              <a:t>4. Compatibility</a:t>
            </a:r>
          </a:p>
          <a:p>
            <a:pPr marL="292608" lvl="1" indent="0">
              <a:buNone/>
            </a:pPr>
            <a:r>
              <a:rPr lang="en-US" sz="2000" dirty="0">
                <a:solidFill>
                  <a:schemeClr val="tx1"/>
                </a:solidFill>
              </a:rPr>
              <a:t>5. Efficiency</a:t>
            </a:r>
          </a:p>
          <a:p>
            <a:pPr marL="292608" lvl="1" indent="0">
              <a:buNone/>
            </a:pPr>
            <a:r>
              <a:rPr lang="en-US" sz="2000" dirty="0">
                <a:solidFill>
                  <a:schemeClr val="tx1"/>
                </a:solidFill>
              </a:rPr>
              <a:t>6. Portability</a:t>
            </a:r>
          </a:p>
        </p:txBody>
      </p:sp>
    </p:spTree>
    <p:extLst>
      <p:ext uri="{BB962C8B-B14F-4D97-AF65-F5344CB8AC3E}">
        <p14:creationId xmlns:p14="http://schemas.microsoft.com/office/powerpoint/2010/main" val="3026743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16293-B314-F884-50CB-2E74FEE8EB03}"/>
              </a:ext>
            </a:extLst>
          </p:cNvPr>
          <p:cNvSpPr>
            <a:spLocks noGrp="1"/>
          </p:cNvSpPr>
          <p:nvPr>
            <p:ph type="title"/>
          </p:nvPr>
        </p:nvSpPr>
        <p:spPr/>
        <p:txBody>
          <a:bodyPr>
            <a:normAutofit/>
          </a:bodyPr>
          <a:lstStyle/>
          <a:p>
            <a:r>
              <a:rPr lang="en-US" sz="4000" b="1" dirty="0">
                <a:latin typeface="+mn-lt"/>
              </a:rPr>
              <a:t>System Requirements</a:t>
            </a:r>
            <a:endParaRPr lang="en-IN" sz="4000" b="1" dirty="0">
              <a:latin typeface="+mn-lt"/>
            </a:endParaRPr>
          </a:p>
        </p:txBody>
      </p:sp>
      <p:sp>
        <p:nvSpPr>
          <p:cNvPr id="3" name="Content Placeholder 2">
            <a:extLst>
              <a:ext uri="{FF2B5EF4-FFF2-40B4-BE49-F238E27FC236}">
                <a16:creationId xmlns:a16="http://schemas.microsoft.com/office/drawing/2014/main" id="{54CE5187-D0D3-186E-E807-EFD009D7F9E3}"/>
              </a:ext>
            </a:extLst>
          </p:cNvPr>
          <p:cNvSpPr>
            <a:spLocks noGrp="1"/>
          </p:cNvSpPr>
          <p:nvPr>
            <p:ph idx="1"/>
          </p:nvPr>
        </p:nvSpPr>
        <p:spPr/>
        <p:txBody>
          <a:bodyPr>
            <a:normAutofit/>
          </a:bodyPr>
          <a:lstStyle/>
          <a:p>
            <a:pPr>
              <a:buFont typeface="Arial" panose="020B0604020202020204" pitchFamily="34" charset="0"/>
              <a:buChar char="•"/>
            </a:pPr>
            <a:r>
              <a:rPr lang="en-US" sz="2400" dirty="0">
                <a:solidFill>
                  <a:schemeClr val="tx1"/>
                </a:solidFill>
              </a:rPr>
              <a:t>Software Requirements –</a:t>
            </a:r>
            <a:endParaRPr lang="en-IN" sz="2400" dirty="0">
              <a:solidFill>
                <a:schemeClr val="tx1"/>
              </a:solidFill>
            </a:endParaRPr>
          </a:p>
          <a:p>
            <a:pPr marL="292608" lvl="1" indent="0">
              <a:buNone/>
            </a:pPr>
            <a:r>
              <a:rPr lang="en-IN" sz="2000" dirty="0">
                <a:solidFill>
                  <a:schemeClr val="tx1"/>
                </a:solidFill>
              </a:rPr>
              <a:t>1. Operating System: Windows 11, 64 bit</a:t>
            </a:r>
          </a:p>
          <a:p>
            <a:pPr marL="292608" lvl="1" indent="0">
              <a:buNone/>
            </a:pPr>
            <a:r>
              <a:rPr lang="en-IN" sz="2000" dirty="0">
                <a:solidFill>
                  <a:schemeClr val="tx1"/>
                </a:solidFill>
              </a:rPr>
              <a:t>2. Technology: Python</a:t>
            </a:r>
          </a:p>
          <a:p>
            <a:pPr marL="292608" lvl="1" indent="0">
              <a:buNone/>
            </a:pPr>
            <a:r>
              <a:rPr lang="en-IN" sz="2000" dirty="0">
                <a:solidFill>
                  <a:schemeClr val="tx1"/>
                </a:solidFill>
              </a:rPr>
              <a:t>3. IDE : </a:t>
            </a:r>
            <a:r>
              <a:rPr lang="en-IN" sz="2000" dirty="0" err="1">
                <a:solidFill>
                  <a:schemeClr val="tx1"/>
                </a:solidFill>
              </a:rPr>
              <a:t>Jupyter</a:t>
            </a:r>
            <a:r>
              <a:rPr lang="en-IN" sz="2000" dirty="0">
                <a:solidFill>
                  <a:schemeClr val="tx1"/>
                </a:solidFill>
              </a:rPr>
              <a:t> Notebook</a:t>
            </a:r>
          </a:p>
          <a:p>
            <a:pPr marL="292608" lvl="1" indent="0">
              <a:buNone/>
            </a:pPr>
            <a:r>
              <a:rPr lang="en-IN" sz="2000" dirty="0">
                <a:solidFill>
                  <a:schemeClr val="tx1"/>
                </a:solidFill>
              </a:rPr>
              <a:t>4. Frontend: Android Studio</a:t>
            </a:r>
          </a:p>
          <a:p>
            <a:pPr marL="292608" lvl="1" indent="0">
              <a:buNone/>
            </a:pPr>
            <a:endParaRPr lang="en-IN" sz="2000" dirty="0">
              <a:solidFill>
                <a:schemeClr val="tx1"/>
              </a:solidFill>
            </a:endParaRPr>
          </a:p>
          <a:p>
            <a:pPr>
              <a:buFont typeface="Arial" panose="020B0604020202020204" pitchFamily="34" charset="0"/>
              <a:buChar char="•"/>
            </a:pPr>
            <a:r>
              <a:rPr lang="en-US" sz="2400" dirty="0">
                <a:solidFill>
                  <a:schemeClr val="tx1"/>
                </a:solidFill>
              </a:rPr>
              <a:t>Hardware Requirements – </a:t>
            </a:r>
          </a:p>
          <a:p>
            <a:pPr marL="566928" lvl="3" indent="0">
              <a:buNone/>
            </a:pPr>
            <a:r>
              <a:rPr lang="en-US" sz="2000" dirty="0">
                <a:solidFill>
                  <a:schemeClr val="tx1"/>
                </a:solidFill>
              </a:rPr>
              <a:t>1. Hardware: intel core i5. </a:t>
            </a:r>
          </a:p>
          <a:p>
            <a:pPr marL="566928" lvl="3" indent="0">
              <a:buNone/>
            </a:pPr>
            <a:r>
              <a:rPr lang="en-US" sz="2000" dirty="0">
                <a:solidFill>
                  <a:schemeClr val="tx1"/>
                </a:solidFill>
              </a:rPr>
              <a:t>2. Speed: 2.40 GHz </a:t>
            </a:r>
          </a:p>
          <a:p>
            <a:pPr marL="566928" lvl="3" indent="0">
              <a:buNone/>
            </a:pPr>
            <a:r>
              <a:rPr lang="en-US" sz="2000" dirty="0">
                <a:solidFill>
                  <a:schemeClr val="tx1"/>
                </a:solidFill>
              </a:rPr>
              <a:t>3. RAM: 8GB</a:t>
            </a:r>
            <a:endParaRPr lang="en-IN" sz="2000" dirty="0">
              <a:solidFill>
                <a:schemeClr val="tx1"/>
              </a:solidFill>
            </a:endParaRPr>
          </a:p>
          <a:p>
            <a:pPr marL="0" indent="0">
              <a:buNone/>
            </a:pPr>
            <a:endParaRPr lang="en-US" sz="2400" dirty="0">
              <a:solidFill>
                <a:schemeClr val="tx1"/>
              </a:solidFill>
            </a:endParaRPr>
          </a:p>
          <a:p>
            <a:pPr>
              <a:buFont typeface="Arial" panose="020B0604020202020204" pitchFamily="34" charset="0"/>
              <a:buChar char="•"/>
            </a:pPr>
            <a:endParaRPr lang="en-US" sz="2400" dirty="0">
              <a:solidFill>
                <a:schemeClr val="tx1"/>
              </a:solidFill>
            </a:endParaRPr>
          </a:p>
        </p:txBody>
      </p:sp>
    </p:spTree>
    <p:extLst>
      <p:ext uri="{BB962C8B-B14F-4D97-AF65-F5344CB8AC3E}">
        <p14:creationId xmlns:p14="http://schemas.microsoft.com/office/powerpoint/2010/main" val="2030988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4F640-1621-1D57-AFBA-F3B19EF5B295}"/>
              </a:ext>
            </a:extLst>
          </p:cNvPr>
          <p:cNvSpPr>
            <a:spLocks noGrp="1"/>
          </p:cNvSpPr>
          <p:nvPr>
            <p:ph type="title"/>
          </p:nvPr>
        </p:nvSpPr>
        <p:spPr>
          <a:xfrm>
            <a:off x="1097280" y="263527"/>
            <a:ext cx="10058400" cy="1450757"/>
          </a:xfrm>
        </p:spPr>
        <p:txBody>
          <a:bodyPr>
            <a:normAutofit/>
          </a:bodyPr>
          <a:lstStyle/>
          <a:p>
            <a:r>
              <a:rPr lang="en-IN" sz="4000" b="1" dirty="0">
                <a:latin typeface="+mn-lt"/>
              </a:rPr>
              <a:t>Algorithm List</a:t>
            </a:r>
          </a:p>
        </p:txBody>
      </p:sp>
      <p:sp>
        <p:nvSpPr>
          <p:cNvPr id="3" name="Content Placeholder 2">
            <a:extLst>
              <a:ext uri="{FF2B5EF4-FFF2-40B4-BE49-F238E27FC236}">
                <a16:creationId xmlns:a16="http://schemas.microsoft.com/office/drawing/2014/main" id="{16A866EE-BAB6-F7FC-1BB2-4F152FD4570B}"/>
              </a:ext>
            </a:extLst>
          </p:cNvPr>
          <p:cNvSpPr>
            <a:spLocks noGrp="1"/>
          </p:cNvSpPr>
          <p:nvPr>
            <p:ph idx="1"/>
          </p:nvPr>
        </p:nvSpPr>
        <p:spPr>
          <a:xfrm>
            <a:off x="654424" y="1845733"/>
            <a:ext cx="10501256" cy="4313019"/>
          </a:xfrm>
        </p:spPr>
        <p:txBody>
          <a:bodyPr>
            <a:normAutofit/>
          </a:bodyPr>
          <a:lstStyle/>
          <a:p>
            <a:pPr>
              <a:buFont typeface="Arial" panose="020B0604020202020204" pitchFamily="34" charset="0"/>
              <a:buChar char="•"/>
            </a:pPr>
            <a:r>
              <a:rPr lang="en-US" dirty="0">
                <a:solidFill>
                  <a:schemeClr val="tx1"/>
                </a:solidFill>
              </a:rPr>
              <a:t>Deep learning- </a:t>
            </a:r>
            <a:r>
              <a:rPr lang="en-IN" dirty="0">
                <a:solidFill>
                  <a:schemeClr val="tx1"/>
                </a:solidFill>
                <a:effectLst/>
                <a:ea typeface="Calibri" panose="020F0502020204030204" pitchFamily="34" charset="0"/>
              </a:rPr>
              <a:t>Deep learning is an area of machine learning that involves the use of artificial neural networks, designed to resemble the human brain, to </a:t>
            </a:r>
            <a:r>
              <a:rPr lang="en-IN" dirty="0" err="1">
                <a:solidFill>
                  <a:schemeClr val="tx1"/>
                </a:solidFill>
                <a:effectLst/>
                <a:ea typeface="Calibri" panose="020F0502020204030204" pitchFamily="34" charset="0"/>
              </a:rPr>
              <a:t>analyze</a:t>
            </a:r>
            <a:r>
              <a:rPr lang="en-IN" dirty="0">
                <a:solidFill>
                  <a:schemeClr val="tx1"/>
                </a:solidFill>
                <a:effectLst/>
                <a:ea typeface="Calibri" panose="020F0502020204030204" pitchFamily="34" charset="0"/>
              </a:rPr>
              <a:t> and solve complex problems.</a:t>
            </a:r>
            <a:endParaRPr lang="en-US" dirty="0">
              <a:solidFill>
                <a:schemeClr val="tx1"/>
              </a:solidFill>
            </a:endParaRPr>
          </a:p>
          <a:p>
            <a:pPr>
              <a:buFont typeface="Arial" panose="020B0604020202020204" pitchFamily="34" charset="0"/>
              <a:buChar char="•"/>
            </a:pPr>
            <a:r>
              <a:rPr lang="en-IN" dirty="0">
                <a:solidFill>
                  <a:schemeClr val="tx1"/>
                </a:solidFill>
                <a:effectLst/>
                <a:ea typeface="Calibri" panose="020F0502020204030204" pitchFamily="34" charset="0"/>
                <a:cs typeface="Times New Roman" panose="02020603050405020304" pitchFamily="18" charset="0"/>
              </a:rPr>
              <a:t>Convolutional Neural Network- </a:t>
            </a:r>
            <a:r>
              <a:rPr lang="en-IN" dirty="0">
                <a:solidFill>
                  <a:schemeClr val="tx1"/>
                </a:solidFill>
                <a:ea typeface="Calibri" panose="020F0502020204030204" pitchFamily="34" charset="0"/>
                <a:cs typeface="Times New Roman" panose="02020603050405020304" pitchFamily="18" charset="0"/>
              </a:rPr>
              <a:t> </a:t>
            </a:r>
            <a:r>
              <a:rPr lang="en-IN" dirty="0">
                <a:solidFill>
                  <a:schemeClr val="tx1"/>
                </a:solidFill>
                <a:effectLst/>
                <a:ea typeface="Calibri" panose="020F0502020204030204" pitchFamily="34" charset="0"/>
              </a:rPr>
              <a:t>CNN  is a type of deep learning algorithm that has revolutionized the field of computer vision. </a:t>
            </a:r>
            <a:endParaRPr lang="en-IN" dirty="0">
              <a:solidFill>
                <a:schemeClr val="tx1"/>
              </a:solidFill>
              <a:ea typeface="Calibri" panose="020F0502020204030204" pitchFamily="34" charset="0"/>
            </a:endParaRPr>
          </a:p>
          <a:p>
            <a:pPr>
              <a:buFont typeface="Arial" panose="020B0604020202020204" pitchFamily="34" charset="0"/>
              <a:buChar char="•"/>
            </a:pPr>
            <a:r>
              <a:rPr lang="en-IN" b="0" i="0" dirty="0" err="1">
                <a:solidFill>
                  <a:schemeClr val="tx1"/>
                </a:solidFill>
                <a:effectLst/>
                <a:ea typeface="Calibri" panose="020F0502020204030204" pitchFamily="34" charset="0"/>
              </a:rPr>
              <a:t>Res</a:t>
            </a:r>
            <a:r>
              <a:rPr lang="en-IN" dirty="0" err="1">
                <a:solidFill>
                  <a:schemeClr val="tx1"/>
                </a:solidFill>
                <a:ea typeface="Calibri" panose="020F0502020204030204" pitchFamily="34" charset="0"/>
              </a:rPr>
              <a:t>Net</a:t>
            </a:r>
            <a:r>
              <a:rPr lang="en-IN" dirty="0">
                <a:solidFill>
                  <a:schemeClr val="tx1"/>
                </a:solidFill>
                <a:ea typeface="Calibri" panose="020F0502020204030204" pitchFamily="34" charset="0"/>
              </a:rPr>
              <a:t>-</a:t>
            </a:r>
            <a:r>
              <a:rPr lang="en-US" b="0" i="0" dirty="0">
                <a:solidFill>
                  <a:schemeClr val="tx1"/>
                </a:solidFill>
                <a:effectLst/>
              </a:rPr>
              <a:t>Residual Network (</a:t>
            </a:r>
            <a:r>
              <a:rPr lang="en-US" b="0" i="0" dirty="0" err="1">
                <a:solidFill>
                  <a:schemeClr val="tx1"/>
                </a:solidFill>
                <a:effectLst/>
              </a:rPr>
              <a:t>ResNet</a:t>
            </a:r>
            <a:r>
              <a:rPr lang="en-US" b="0" i="0" dirty="0">
                <a:solidFill>
                  <a:schemeClr val="tx1"/>
                </a:solidFill>
                <a:effectLst/>
              </a:rPr>
              <a:t>) is a deep learning model used for computer vision applications.</a:t>
            </a:r>
          </a:p>
          <a:p>
            <a:pPr>
              <a:buFont typeface="Arial" panose="020B0604020202020204" pitchFamily="34" charset="0"/>
              <a:buChar char="•"/>
            </a:pPr>
            <a:r>
              <a:rPr lang="en-US" dirty="0" err="1">
                <a:solidFill>
                  <a:schemeClr val="tx1"/>
                </a:solidFill>
              </a:rPr>
              <a:t>MobileNet</a:t>
            </a:r>
            <a:r>
              <a:rPr lang="en-US" dirty="0">
                <a:solidFill>
                  <a:schemeClr val="tx1"/>
                </a:solidFill>
              </a:rPr>
              <a:t>- </a:t>
            </a:r>
            <a:r>
              <a:rPr lang="en-US" b="0" i="0" dirty="0" err="1">
                <a:solidFill>
                  <a:schemeClr val="tx1"/>
                </a:solidFill>
                <a:effectLst/>
              </a:rPr>
              <a:t>MobileNet</a:t>
            </a:r>
            <a:r>
              <a:rPr lang="en-US" b="0" i="0" dirty="0">
                <a:solidFill>
                  <a:schemeClr val="tx1"/>
                </a:solidFill>
                <a:effectLst/>
              </a:rPr>
              <a:t> is a computer vision model open-sourced by Google and designed for training classifiers.</a:t>
            </a:r>
          </a:p>
          <a:p>
            <a:pPr>
              <a:buFont typeface="Arial" panose="020B0604020202020204" pitchFamily="34" charset="0"/>
              <a:buChar char="•"/>
            </a:pPr>
            <a:endParaRPr lang="en-IN" dirty="0">
              <a:solidFill>
                <a:schemeClr val="tx1"/>
              </a:solidFill>
              <a:effectLst/>
              <a:ea typeface="Calibri" panose="020F0502020204030204" pitchFamily="34" charset="0"/>
            </a:endParaRPr>
          </a:p>
          <a:p>
            <a:endParaRPr lang="en-IN" dirty="0">
              <a:solidFill>
                <a:schemeClr val="tx1"/>
              </a:solidFill>
            </a:endParaRPr>
          </a:p>
        </p:txBody>
      </p:sp>
    </p:spTree>
    <p:extLst>
      <p:ext uri="{BB962C8B-B14F-4D97-AF65-F5344CB8AC3E}">
        <p14:creationId xmlns:p14="http://schemas.microsoft.com/office/powerpoint/2010/main" val="604020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0C1FC-8955-D114-C578-D3BC52CCDEBF}"/>
              </a:ext>
            </a:extLst>
          </p:cNvPr>
          <p:cNvSpPr>
            <a:spLocks noGrp="1"/>
          </p:cNvSpPr>
          <p:nvPr>
            <p:ph type="title"/>
          </p:nvPr>
        </p:nvSpPr>
        <p:spPr/>
        <p:txBody>
          <a:bodyPr>
            <a:normAutofit/>
          </a:bodyPr>
          <a:lstStyle/>
          <a:p>
            <a:r>
              <a:rPr lang="en-US" sz="4000" b="1" dirty="0">
                <a:latin typeface="+mn-lt"/>
              </a:rPr>
              <a:t>System Design</a:t>
            </a:r>
            <a:endParaRPr lang="en-IN" sz="4000" b="1" dirty="0">
              <a:latin typeface="+mn-lt"/>
            </a:endParaRPr>
          </a:p>
        </p:txBody>
      </p:sp>
      <p:sp>
        <p:nvSpPr>
          <p:cNvPr id="3" name="Content Placeholder 2">
            <a:extLst>
              <a:ext uri="{FF2B5EF4-FFF2-40B4-BE49-F238E27FC236}">
                <a16:creationId xmlns:a16="http://schemas.microsoft.com/office/drawing/2014/main" id="{891B90DE-B1A0-C456-12DB-C63F8C7B4AA8}"/>
              </a:ext>
            </a:extLst>
          </p:cNvPr>
          <p:cNvSpPr>
            <a:spLocks noGrp="1"/>
          </p:cNvSpPr>
          <p:nvPr>
            <p:ph idx="1"/>
          </p:nvPr>
        </p:nvSpPr>
        <p:spPr/>
        <p:txBody>
          <a:bodyPr>
            <a:normAutofit/>
          </a:bodyPr>
          <a:lstStyle/>
          <a:p>
            <a:pPr algn="l">
              <a:buFont typeface="Arial" panose="020B0604020202020204" pitchFamily="34" charset="0"/>
              <a:buChar char="•"/>
            </a:pPr>
            <a:r>
              <a:rPr lang="en-US" dirty="0">
                <a:solidFill>
                  <a:schemeClr val="tx1"/>
                </a:solidFill>
              </a:rPr>
              <a:t>Data Gathering-The proposed system has been assessed on skin diseases images which is collected from the publicly available dataset based on Skin- Cancer-MNIST.</a:t>
            </a:r>
          </a:p>
          <a:p>
            <a:pPr algn="l">
              <a:buFont typeface="Arial" panose="020B0604020202020204" pitchFamily="34" charset="0"/>
              <a:buChar char="•"/>
            </a:pPr>
            <a:r>
              <a:rPr lang="en-US" dirty="0">
                <a:solidFill>
                  <a:schemeClr val="tx1"/>
                </a:solidFill>
              </a:rPr>
              <a:t>Data Cleaning-Dirty data can cause confusion and results in unreliable and poor output.</a:t>
            </a:r>
          </a:p>
          <a:p>
            <a:pPr algn="l">
              <a:buFont typeface="Arial" panose="020B0604020202020204" pitchFamily="34" charset="0"/>
              <a:buChar char="•"/>
            </a:pPr>
            <a:r>
              <a:rPr lang="en-US" dirty="0">
                <a:solidFill>
                  <a:schemeClr val="tx1"/>
                </a:solidFill>
              </a:rPr>
              <a:t>Model Building- We have used Convolutional Neural Network (CNN) , </a:t>
            </a:r>
            <a:r>
              <a:rPr lang="en-US" dirty="0" err="1">
                <a:solidFill>
                  <a:schemeClr val="tx1"/>
                </a:solidFill>
              </a:rPr>
              <a:t>ResNet</a:t>
            </a:r>
            <a:r>
              <a:rPr lang="en-US" dirty="0">
                <a:solidFill>
                  <a:schemeClr val="tx1"/>
                </a:solidFill>
              </a:rPr>
              <a:t> , </a:t>
            </a:r>
            <a:r>
              <a:rPr lang="en-US" dirty="0" err="1">
                <a:solidFill>
                  <a:schemeClr val="tx1"/>
                </a:solidFill>
              </a:rPr>
              <a:t>MobileNet</a:t>
            </a:r>
            <a:r>
              <a:rPr lang="en-US" dirty="0">
                <a:solidFill>
                  <a:schemeClr val="tx1"/>
                </a:solidFill>
              </a:rPr>
              <a:t>.</a:t>
            </a:r>
          </a:p>
          <a:p>
            <a:pPr algn="l">
              <a:buFont typeface="Arial" panose="020B0604020202020204" pitchFamily="34" charset="0"/>
              <a:buChar char="•"/>
            </a:pPr>
            <a:r>
              <a:rPr lang="en-US" dirty="0">
                <a:solidFill>
                  <a:schemeClr val="tx1"/>
                </a:solidFill>
              </a:rPr>
              <a:t>Model Evaluation- Every model is evaluated based on the accuracy achieved and the loss obtained. There are two accuracies involved: </a:t>
            </a:r>
          </a:p>
          <a:p>
            <a:pPr marL="800100" lvl="1" indent="-342900">
              <a:buFont typeface="Arial" panose="020B0604020202020204" pitchFamily="34" charset="0"/>
              <a:buChar char="•"/>
            </a:pPr>
            <a:r>
              <a:rPr lang="en-US" sz="2000" dirty="0">
                <a:solidFill>
                  <a:schemeClr val="tx1"/>
                </a:solidFill>
              </a:rPr>
              <a:t>Validation accuracy  </a:t>
            </a:r>
          </a:p>
          <a:p>
            <a:pPr marL="800100" lvl="1" indent="-342900">
              <a:buFont typeface="Arial" panose="020B0604020202020204" pitchFamily="34" charset="0"/>
              <a:buChar char="•"/>
            </a:pPr>
            <a:r>
              <a:rPr lang="en-US" sz="2000" dirty="0">
                <a:solidFill>
                  <a:schemeClr val="tx1"/>
                </a:solidFill>
              </a:rPr>
              <a:t>Test Accuracy </a:t>
            </a:r>
            <a:endParaRPr lang="en-IN" sz="2000" dirty="0">
              <a:solidFill>
                <a:schemeClr val="tx1"/>
              </a:solidFill>
            </a:endParaRPr>
          </a:p>
          <a:p>
            <a:pPr>
              <a:buFont typeface="Arial" panose="020B0604020202020204" pitchFamily="34" charset="0"/>
              <a:buChar char="•"/>
            </a:pPr>
            <a:endParaRPr lang="en-US" dirty="0">
              <a:solidFill>
                <a:schemeClr val="tx1"/>
              </a:solidFill>
            </a:endParaRPr>
          </a:p>
        </p:txBody>
      </p:sp>
    </p:spTree>
    <p:extLst>
      <p:ext uri="{BB962C8B-B14F-4D97-AF65-F5344CB8AC3E}">
        <p14:creationId xmlns:p14="http://schemas.microsoft.com/office/powerpoint/2010/main" val="249213077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770</TotalTime>
  <Words>1711</Words>
  <Application>Microsoft Office PowerPoint</Application>
  <PresentationFormat>Widescreen</PresentationFormat>
  <Paragraphs>220</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Calibri Light</vt:lpstr>
      <vt:lpstr>Lato</vt:lpstr>
      <vt:lpstr>Symbol</vt:lpstr>
      <vt:lpstr>Retrospect</vt:lpstr>
      <vt:lpstr>PowerPoint Presentation</vt:lpstr>
      <vt:lpstr>Content</vt:lpstr>
      <vt:lpstr>Problem Statement</vt:lpstr>
      <vt:lpstr>Objective</vt:lpstr>
      <vt:lpstr>Introduction</vt:lpstr>
      <vt:lpstr>Requirements</vt:lpstr>
      <vt:lpstr>System Requirements</vt:lpstr>
      <vt:lpstr>Algorithm List</vt:lpstr>
      <vt:lpstr>System Design</vt:lpstr>
      <vt:lpstr>System Architecture</vt:lpstr>
      <vt:lpstr>Data Flow Diagram</vt:lpstr>
      <vt:lpstr>UML Diagrams</vt:lpstr>
      <vt:lpstr>UML Diagram</vt:lpstr>
      <vt:lpstr>UML Diagram</vt:lpstr>
      <vt:lpstr>Dataset:</vt:lpstr>
      <vt:lpstr>CNN Implementation: </vt:lpstr>
      <vt:lpstr>CNN Implementation: </vt:lpstr>
      <vt:lpstr>MobileNet:</vt:lpstr>
      <vt:lpstr>MobileNet Implementation: </vt:lpstr>
      <vt:lpstr>MobileNet Implementation:</vt:lpstr>
      <vt:lpstr>ResNets:</vt:lpstr>
      <vt:lpstr>ResNet Implementation: </vt:lpstr>
      <vt:lpstr>ResNet Implementation: </vt:lpstr>
      <vt:lpstr>Android Implementation</vt:lpstr>
      <vt:lpstr>GUI:</vt:lpstr>
      <vt:lpstr>Project Plan:</vt:lpstr>
      <vt:lpstr>Project Plan:</vt:lpstr>
      <vt:lpstr>Literature Review</vt:lpstr>
      <vt:lpstr>Literature Review</vt:lpstr>
      <vt:lpstr>Literature Review</vt:lpstr>
      <vt:lpstr>Constraints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 Khadke</dc:creator>
  <cp:lastModifiedBy>Deep Khadke</cp:lastModifiedBy>
  <cp:revision>37</cp:revision>
  <dcterms:created xsi:type="dcterms:W3CDTF">2022-11-04T09:51:04Z</dcterms:created>
  <dcterms:modified xsi:type="dcterms:W3CDTF">2023-06-01T06:16:16Z</dcterms:modified>
</cp:coreProperties>
</file>

<file path=docProps/thumbnail.jpeg>
</file>